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56" r:id="rId2"/>
    <p:sldId id="550" r:id="rId3"/>
    <p:sldId id="551" r:id="rId4"/>
    <p:sldId id="552" r:id="rId5"/>
    <p:sldId id="553" r:id="rId6"/>
    <p:sldId id="554" r:id="rId7"/>
    <p:sldId id="555" r:id="rId8"/>
    <p:sldId id="557" r:id="rId9"/>
    <p:sldId id="558" r:id="rId10"/>
    <p:sldId id="556" r:id="rId11"/>
    <p:sldId id="470" r:id="rId12"/>
    <p:sldId id="540" r:id="rId13"/>
    <p:sldId id="488" r:id="rId14"/>
    <p:sldId id="547" r:id="rId15"/>
    <p:sldId id="541" r:id="rId16"/>
    <p:sldId id="545" r:id="rId17"/>
    <p:sldId id="542" r:id="rId18"/>
    <p:sldId id="489" r:id="rId19"/>
    <p:sldId id="502" r:id="rId20"/>
    <p:sldId id="505" r:id="rId21"/>
    <p:sldId id="504" r:id="rId22"/>
    <p:sldId id="503" r:id="rId23"/>
    <p:sldId id="507" r:id="rId24"/>
    <p:sldId id="506" r:id="rId25"/>
    <p:sldId id="508" r:id="rId26"/>
    <p:sldId id="515" r:id="rId27"/>
    <p:sldId id="516" r:id="rId28"/>
    <p:sldId id="517" r:id="rId29"/>
    <p:sldId id="518" r:id="rId30"/>
    <p:sldId id="546" r:id="rId31"/>
    <p:sldId id="524" r:id="rId32"/>
    <p:sldId id="528" r:id="rId33"/>
    <p:sldId id="521" r:id="rId34"/>
    <p:sldId id="536" r:id="rId35"/>
    <p:sldId id="539" r:id="rId36"/>
    <p:sldId id="534" r:id="rId37"/>
    <p:sldId id="538" r:id="rId38"/>
    <p:sldId id="54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99F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95913" autoAdjust="0"/>
  </p:normalViewPr>
  <p:slideViewPr>
    <p:cSldViewPr>
      <p:cViewPr>
        <p:scale>
          <a:sx n="86" d="100"/>
          <a:sy n="86" d="100"/>
        </p:scale>
        <p:origin x="-810" y="-5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EEE09B-9491-46F6-90AC-EAFB4B5E851A}" type="datetimeFigureOut">
              <a:rPr lang="en-US" smtClean="0"/>
              <a:pPr/>
              <a:t>9/20/2010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08714-0123-4697-BB9E-E797D37FF921}" type="slidenum">
              <a:rPr lang="en-US" smtClean="0"/>
              <a:pPr/>
              <a:t>‹#›</a:t>
            </a:fld>
            <a:endParaRPr lang="en-US"/>
          </a:p>
        </p:txBody>
      </p:sp>
    </p:spTree>
    <p:extLst>
      <p:ext uri="{BB962C8B-B14F-4D97-AF65-F5344CB8AC3E}">
        <p14:creationId xmlns:p14="http://schemas.microsoft.com/office/powerpoint/2010/main" xmlns="" val="23322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helps you discover and access hydrologic data.</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smtClean="0">
                <a:latin typeface="Arial" charset="0"/>
              </a:rPr>
              <a:t>The CUAHSI Hydrologic Information System (CUAHSI-HIS) provides web services, tools, standards and procedures that enhance access to more and better data for hydrologic analysis. </a:t>
            </a:r>
          </a:p>
          <a:p>
            <a:r>
              <a:rPr lang="en-US" smtClean="0">
                <a:latin typeface="Arial" charset="0"/>
              </a:rPr>
              <a:t>The web services use an XML based format for communicating hydrologic data, called WaterML. HIS web services support access to National Datasets such as the USGS National Water Information System (NWIS) and EPA Storage and Retrieval System (STORET), in a standard way. Users anywhere with access to the internet can save their data in a relational database format, called ODM, and register it with CUAHSI HIS to publish their data. Popular software for working with data, such as Excel, MATLAB and a variety of computer programming languages can access HIS data directly using web services. This lets users work with familiar software rather than having to learn something new. </a:t>
            </a:r>
          </a:p>
          <a:p>
            <a:endParaRPr lang="en-US" smtClean="0">
              <a:latin typeface="Arial" charset="0"/>
            </a:endParaRPr>
          </a:p>
          <a:p>
            <a:endParaRPr lang="en-US" smtClean="0">
              <a:latin typeface="Arial" charset="0"/>
            </a:endParaRPr>
          </a:p>
          <a:p>
            <a:endParaRPr lang="en-US" smtClean="0">
              <a:latin typeface="Arial" charset="0"/>
            </a:endParaRPr>
          </a:p>
        </p:txBody>
      </p:sp>
      <p:sp>
        <p:nvSpPr>
          <p:cNvPr id="46084" name="Slide Number Placeholder 3"/>
          <p:cNvSpPr>
            <a:spLocks noGrp="1"/>
          </p:cNvSpPr>
          <p:nvPr>
            <p:ph type="sldNum" sz="quarter" idx="5"/>
          </p:nvPr>
        </p:nvSpPr>
        <p:spPr>
          <a:noFill/>
        </p:spPr>
        <p:txBody>
          <a:bodyPr/>
          <a:lstStyle/>
          <a:p>
            <a:pPr algn="r" rtl="0" fontAlgn="base">
              <a:spcBef>
                <a:spcPct val="0"/>
              </a:spcBef>
              <a:spcAft>
                <a:spcPct val="0"/>
              </a:spcAft>
            </a:pPr>
            <a:fld id="{B757A433-6CFE-4635-A84D-C9DCDC606FBA}" type="slidenum">
              <a:rPr lang="en-US" sz="1200" kern="1200">
                <a:solidFill>
                  <a:prstClr val="black"/>
                </a:solidFill>
                <a:latin typeface="Arial" charset="0"/>
                <a:ea typeface="+mn-ea"/>
                <a:cs typeface="+mn-cs"/>
              </a:rPr>
              <a:pPr algn="r" rtl="0" fontAlgn="base">
                <a:spcBef>
                  <a:spcPct val="0"/>
                </a:spcBef>
                <a:spcAft>
                  <a:spcPct val="0"/>
                </a:spcAft>
              </a:pPr>
              <a:t>11</a:t>
            </a:fld>
            <a:endParaRPr lang="en-US" sz="1200" kern="1200">
              <a:solidFill>
                <a:prstClr val="black"/>
              </a:solidFill>
              <a:latin typeface="Arial"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will</a:t>
            </a:r>
            <a:r>
              <a:rPr lang="en-US" baseline="0" dirty="0" smtClean="0"/>
              <a:t> be a key component of the HIS Project and serves as a desktop client to provide access to HIS Services. </a:t>
            </a:r>
            <a:r>
              <a:rPr lang="en-US" baseline="0" dirty="0" err="1" smtClean="0"/>
              <a:t>HydroDesktop</a:t>
            </a:r>
            <a:r>
              <a:rPr lang="en-US" baseline="0" dirty="0" smtClean="0"/>
              <a:t> will include capabilities for data discover, download, visualization, modification and export through a simple open source GIS based desktop application.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t>
            </a:r>
            <a:r>
              <a:rPr lang="en-US" baseline="0" smtClean="0"/>
              <a:t>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or more keywords can be selected.</a:t>
            </a:r>
            <a:r>
              <a:rPr lang="en-US" baseline="0" dirty="0" smtClean="0"/>
              <a:t> The list of available keywords is retrieved from HIS Central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functionality of </a:t>
            </a:r>
            <a:r>
              <a:rPr lang="en-US" dirty="0" err="1" smtClean="0"/>
              <a:t>HydroDesktop</a:t>
            </a:r>
            <a:r>
              <a:rPr lang="en-US" dirty="0" smtClean="0"/>
              <a:t> can be extended by plug-ins.</a:t>
            </a:r>
            <a:r>
              <a:rPr lang="en-US" baseline="0" dirty="0" smtClean="0"/>
              <a:t> Each plug-in needs to reference the library MapWindow.dll and implement the </a:t>
            </a:r>
            <a:r>
              <a:rPr lang="en-US" baseline="0" dirty="0" err="1" smtClean="0"/>
              <a:t>MapWindow</a:t>
            </a:r>
            <a:r>
              <a:rPr lang="en-US" baseline="0" dirty="0" smtClean="0"/>
              <a:t> 6 </a:t>
            </a:r>
            <a:r>
              <a:rPr lang="en-US" baseline="0" dirty="0" err="1" smtClean="0"/>
              <a:t>plugin</a:t>
            </a:r>
            <a:r>
              <a:rPr lang="en-US" baseline="0" dirty="0" smtClean="0"/>
              <a:t> interface. Any existing </a:t>
            </a:r>
            <a:r>
              <a:rPr lang="en-US" baseline="0" dirty="0" err="1" smtClean="0"/>
              <a:t>MapWindow</a:t>
            </a:r>
            <a:r>
              <a:rPr lang="en-US" baseline="0" dirty="0" smtClean="0"/>
              <a:t> 6 GIS plug-in can be used as a </a:t>
            </a:r>
            <a:r>
              <a:rPr lang="en-US" baseline="0" dirty="0" err="1" smtClean="0"/>
              <a:t>HydroDesktop</a:t>
            </a:r>
            <a:r>
              <a:rPr lang="en-US" baseline="0" dirty="0" smtClean="0"/>
              <a:t> plug-in. To easily access data from the </a:t>
            </a:r>
            <a:r>
              <a:rPr lang="en-US" baseline="0" dirty="0" err="1" smtClean="0"/>
              <a:t>HydroDesktop</a:t>
            </a:r>
            <a:r>
              <a:rPr lang="en-US" baseline="0" dirty="0" smtClean="0"/>
              <a:t> local database, a </a:t>
            </a:r>
            <a:r>
              <a:rPr lang="en-US" baseline="0" dirty="0" err="1" smtClean="0"/>
              <a:t>plugin</a:t>
            </a:r>
            <a:r>
              <a:rPr lang="en-US" baseline="0" dirty="0" smtClean="0"/>
              <a:t> can use functions from the </a:t>
            </a:r>
            <a:r>
              <a:rPr lang="en-US" baseline="0" dirty="0" err="1" smtClean="0"/>
              <a:t>HydroDesktop.Database.dll</a:t>
            </a:r>
            <a:r>
              <a:rPr lang="en-US" baseline="0" dirty="0" smtClean="0"/>
              <a:t> library (data abstraction layer)</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E97FA7-E71F-4129-91D4-6C920F052488}" type="slidenum">
              <a:rPr lang="en-US"/>
              <a:pPr fontAlgn="base">
                <a:spcBef>
                  <a:spcPct val="0"/>
                </a:spcBef>
                <a:spcAft>
                  <a:spcPct val="0"/>
                </a:spcAft>
              </a:pPr>
              <a:t>3</a:t>
            </a:fld>
            <a:endParaRPr lang="en-US"/>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 are many types of water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data are recorded over time to monitor a hydrologic process or property.</a:t>
            </a:r>
            <a:endParaRPr lang="en-US" dirty="0" smtClean="0"/>
          </a:p>
        </p:txBody>
      </p:sp>
      <p:sp>
        <p:nvSpPr>
          <p:cNvPr id="4" name="Slide Number Placeholder 3"/>
          <p:cNvSpPr>
            <a:spLocks noGrp="1"/>
          </p:cNvSpPr>
          <p:nvPr>
            <p:ph type="sldNum" sz="quarter" idx="10"/>
          </p:nvPr>
        </p:nvSpPr>
        <p:spPr/>
        <p:txBody>
          <a:bodyPr/>
          <a:lstStyle/>
          <a:p>
            <a:fld id="{75A08714-0123-4697-BB9E-E797D37FF921}"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HIS relational</a:t>
            </a:r>
            <a:r>
              <a:rPr lang="en-US" baseline="0" dirty="0" smtClean="0"/>
              <a:t> database has its origins in the data cube, where a single data value is indexed by a description of what it represents, its location in space, and when it was recorded.</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DataValues</a:t>
            </a:r>
            <a:r>
              <a:rPr lang="en-US" dirty="0" smtClean="0"/>
              <a:t> table</a:t>
            </a:r>
            <a:r>
              <a:rPr lang="en-US" baseline="0" dirty="0" smtClean="0"/>
              <a:t> is at the center of the Observations Data Model, with other tables around it providing additional information using database relationships.</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represent</a:t>
            </a:r>
            <a:r>
              <a:rPr lang="en-US" baseline="0" dirty="0" smtClean="0"/>
              <a:t> the data cube with the </a:t>
            </a:r>
            <a:r>
              <a:rPr lang="en-US" baseline="0" dirty="0" err="1" smtClean="0"/>
              <a:t>DataValues</a:t>
            </a:r>
            <a:r>
              <a:rPr lang="en-US" baseline="0" dirty="0" smtClean="0"/>
              <a:t> table.  We store what, where, when, and other information for each data value in the table.  (Fields highlighted in bold are required fields.)</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rtl="0" fontAlgn="base">
              <a:spcBef>
                <a:spcPct val="0"/>
              </a:spcBef>
              <a:spcAft>
                <a:spcPct val="0"/>
              </a:spcAft>
            </a:pPr>
            <a:fld id="{DA56351B-C44A-4ECA-B81E-304C8A8295AE}" type="slidenum">
              <a:rPr lang="en-US" sz="1200" kern="1200">
                <a:solidFill>
                  <a:srgbClr val="000000"/>
                </a:solidFill>
                <a:latin typeface="Arial" pitchFamily="34" charset="0"/>
                <a:ea typeface="+mn-ea"/>
                <a:cs typeface="+mn-cs"/>
              </a:rPr>
              <a:pPr algn="r" rtl="0" fontAlgn="base">
                <a:spcBef>
                  <a:spcPct val="0"/>
                </a:spcBef>
                <a:spcAft>
                  <a:spcPct val="0"/>
                </a:spcAft>
              </a:pPr>
              <a:t>8</a:t>
            </a:fld>
            <a:endParaRPr lang="en-US" sz="1200" kern="1200">
              <a:solidFill>
                <a:srgbClr val="000000"/>
              </a:solidFill>
              <a:latin typeface="Arial" pitchFamily="34" charset="0"/>
              <a:ea typeface="+mn-ea"/>
              <a:cs typeface="+mn-cs"/>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Much hydrologic data are online.</a:t>
            </a:r>
            <a:r>
              <a:rPr lang="en-US" baseline="0" dirty="0" smtClean="0"/>
              <a:t>  However, each website has a different form for querying data, and each website returns data in a different format.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is not just for people who want to get data.  It</a:t>
            </a:r>
            <a:r>
              <a:rPr lang="en-US" baseline="0" dirty="0" smtClean="0"/>
              <a:t> can also be used to help publish data.  HIS includes tools to assist with the entire chain of data publication, from storing data streamed in from sensors, to analyzing the data, to publishing the data with </a:t>
            </a:r>
            <a:r>
              <a:rPr lang="en-US" baseline="0" dirty="0" err="1" smtClean="0"/>
              <a:t>WaterOneFlow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6911975" cy="7207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1198563"/>
            <a:ext cx="4243388" cy="518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19638" y="1198563"/>
            <a:ext cx="42449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19638" y="3865563"/>
            <a:ext cx="4244975" cy="2516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A5AA4A3D-4E8D-4DC7-938A-63B90149854F}" type="datetime1">
              <a:rPr lang="zh-CN" altLang="en-US"/>
              <a:pPr>
                <a:defRPr/>
              </a:pPr>
              <a:t>2010/9/20</a:t>
            </a:fld>
            <a:endParaRPr lang="zh-CN"/>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zh-CN" smtClean="0"/>
              <a:t>AWRA</a:t>
            </a:r>
            <a:endParaRPr lang="zh-CN" dirty="0"/>
          </a:p>
        </p:txBody>
      </p:sp>
      <p:sp>
        <p:nvSpPr>
          <p:cNvPr id="8" name="Rectangle 6"/>
          <p:cNvSpPr>
            <a:spLocks noGrp="1" noChangeArrowheads="1"/>
          </p:cNvSpPr>
          <p:nvPr>
            <p:ph type="sldNum" sz="quarter" idx="12"/>
          </p:nvPr>
        </p:nvSpPr>
        <p:spPr>
          <a:ln/>
        </p:spPr>
        <p:txBody>
          <a:bodyPr/>
          <a:lstStyle>
            <a:lvl1pPr>
              <a:defRPr/>
            </a:lvl1pPr>
          </a:lstStyle>
          <a:p>
            <a:pPr>
              <a:defRPr/>
            </a:pPr>
            <a:fld id="{CC1E58B3-1D5A-4E2F-A747-A2E1FC5ACE6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9/20/2010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9/20/2010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18" Type="http://schemas.openxmlformats.org/officeDocument/2006/relationships/image" Target="../media/image43.emf"/><Relationship Id="rId3" Type="http://schemas.openxmlformats.org/officeDocument/2006/relationships/hyperlink" Target="http://www.hyroseek.org/" TargetMode="External"/><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emf"/><Relationship Id="rId2" Type="http://schemas.openxmlformats.org/officeDocument/2006/relationships/notesSlide" Target="../notesSlides/notesSlide10.xml"/><Relationship Id="rId16"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wmf"/><Relationship Id="rId15" Type="http://schemas.openxmlformats.org/officeDocument/2006/relationships/image" Target="../media/image40.emf"/><Relationship Id="rId10" Type="http://schemas.openxmlformats.org/officeDocument/2006/relationships/image" Target="../media/image35.png"/><Relationship Id="rId19" Type="http://schemas.openxmlformats.org/officeDocument/2006/relationships/image" Target="../media/image44.emf"/><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hyperlink" Target="http://www.openmi.org/reloaded/"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jpeg"/><Relationship Id="rId7" Type="http://schemas.openxmlformats.org/officeDocument/2006/relationships/image" Target="../media/image58.jpeg"/><Relationship Id="rId12" Type="http://schemas.openxmlformats.org/officeDocument/2006/relationships/image" Target="../media/image63.png"/><Relationship Id="rId2" Type="http://schemas.openxmlformats.org/officeDocument/2006/relationships/image" Target="../media/image54.gif"/><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gif"/><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gif"/><Relationship Id="rId11" Type="http://schemas.openxmlformats.org/officeDocument/2006/relationships/image" Target="../media/image73.jpeg"/><Relationship Id="rId5" Type="http://schemas.openxmlformats.org/officeDocument/2006/relationships/image" Target="../media/image67.gif"/><Relationship Id="rId10" Type="http://schemas.openxmlformats.org/officeDocument/2006/relationships/image" Target="../media/image72.jpeg"/><Relationship Id="rId4" Type="http://schemas.openxmlformats.org/officeDocument/2006/relationships/image" Target="../media/image66.gif"/><Relationship Id="rId9" Type="http://schemas.openxmlformats.org/officeDocument/2006/relationships/image" Target="../media/image71.png"/><Relationship Id="rId1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hyperlink" Target="http://www.hydrodesktop.org/"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his.cuahsi.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cuahsi.or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ydrodesktop.codeplex.com" TargetMode="Externa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gi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2209800"/>
            <a:ext cx="8763000" cy="1847850"/>
          </a:xfrm>
        </p:spPr>
        <p:txBody>
          <a:bodyPr>
            <a:normAutofit/>
          </a:bodyPr>
          <a:lstStyle/>
          <a:p>
            <a:r>
              <a:rPr lang="en-US" sz="3600" dirty="0" err="1"/>
              <a:t>HydroDesktop</a:t>
            </a:r>
            <a:r>
              <a:rPr lang="en-US" sz="3600" dirty="0"/>
              <a:t>: An Open Source GIS-Based Platform for </a:t>
            </a:r>
            <a:r>
              <a:rPr lang="en-US" sz="3600" dirty="0" smtClean="0"/>
              <a:t>Hydrologic</a:t>
            </a:r>
            <a:r>
              <a:rPr lang="en-US" sz="3600" dirty="0"/>
              <a:t> </a:t>
            </a:r>
            <a:r>
              <a:rPr lang="en-US" sz="3600" dirty="0" smtClean="0"/>
              <a:t>Data </a:t>
            </a:r>
            <a:r>
              <a:rPr lang="en-US" sz="3600" dirty="0"/>
              <a:t>Discovery, Visualization, and Analysis</a:t>
            </a:r>
          </a:p>
        </p:txBody>
      </p:sp>
      <p:sp>
        <p:nvSpPr>
          <p:cNvPr id="6" name="Subtitle 5"/>
          <p:cNvSpPr>
            <a:spLocks noGrp="1"/>
          </p:cNvSpPr>
          <p:nvPr>
            <p:ph type="subTitle" idx="1"/>
          </p:nvPr>
        </p:nvSpPr>
        <p:spPr>
          <a:xfrm>
            <a:off x="1409700" y="4267200"/>
            <a:ext cx="6400800" cy="1447800"/>
          </a:xfrm>
        </p:spPr>
        <p:txBody>
          <a:bodyPr>
            <a:normAutofit/>
          </a:bodyPr>
          <a:lstStyle/>
          <a:p>
            <a:r>
              <a:rPr lang="en-US" sz="2800" dirty="0" smtClean="0"/>
              <a:t>Daniel P. Ames, Ph.D. P.E.</a:t>
            </a:r>
          </a:p>
          <a:p>
            <a:r>
              <a:rPr lang="en-US" sz="2800" dirty="0" smtClean="0"/>
              <a:t>Idaho State University</a:t>
            </a:r>
          </a:p>
          <a:p>
            <a:r>
              <a:rPr lang="en-US" sz="1800" dirty="0" smtClean="0"/>
              <a:t>With </a:t>
            </a:r>
            <a:r>
              <a:rPr lang="en-US" sz="1800" dirty="0" err="1" smtClean="0"/>
              <a:t>Jiří</a:t>
            </a:r>
            <a:r>
              <a:rPr lang="en-US" sz="1800" dirty="0" smtClean="0"/>
              <a:t> </a:t>
            </a:r>
            <a:r>
              <a:rPr lang="en-US" sz="1800" dirty="0" err="1" smtClean="0"/>
              <a:t>Kadlec</a:t>
            </a:r>
            <a:r>
              <a:rPr lang="en-US" sz="1800" dirty="0" smtClean="0"/>
              <a:t>, Yang Cao, Dinesh Grover and many others… </a:t>
            </a:r>
            <a:endParaRPr lang="en-US" sz="2400" dirty="0" smtClean="0"/>
          </a:p>
          <a:p>
            <a:endParaRPr lang="en-US" sz="2400"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p:txBody>
      </p:sp>
      <p:pic>
        <p:nvPicPr>
          <p:cNvPr id="9" name="Picture 8" descr="geospatial software lab.jpg"/>
          <p:cNvPicPr>
            <a:picLocks noChangeAspect="1"/>
          </p:cNvPicPr>
          <p:nvPr/>
        </p:nvPicPr>
        <p:blipFill>
          <a:blip r:embed="rId2" cstate="screen"/>
          <a:srcRect/>
          <a:stretch>
            <a:fillRect/>
          </a:stretch>
        </p:blipFill>
        <p:spPr bwMode="auto">
          <a:xfrm>
            <a:off x="3002927" y="5638800"/>
            <a:ext cx="3214346" cy="990600"/>
          </a:xfrm>
          <a:prstGeom prst="rect">
            <a:avLst/>
          </a:prstGeom>
          <a:noFill/>
          <a:ln w="9525">
            <a:noFill/>
            <a:miter lim="800000"/>
            <a:headEnd/>
            <a:tailEnd/>
          </a:ln>
        </p:spPr>
      </p:pic>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1295400" y="609600"/>
            <a:ext cx="6629400" cy="1285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810000" y="1676400"/>
            <a:ext cx="4953000" cy="3352800"/>
          </a:xfrm>
          <a:prstGeom prst="rect">
            <a:avLst/>
          </a:prstGeom>
          <a:solidFill>
            <a:srgbClr val="92D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2" name="Picture 4" descr="C:\Program Files\Microsoft Office\MEDIA\CAGCAT10\j0196400.wmf"/>
          <p:cNvPicPr>
            <a:picLocks noChangeAspect="1" noChangeArrowheads="1"/>
          </p:cNvPicPr>
          <p:nvPr/>
        </p:nvPicPr>
        <p:blipFill>
          <a:blip r:embed="rId3" cstate="screen"/>
          <a:srcRect/>
          <a:stretch>
            <a:fillRect/>
          </a:stretch>
        </p:blipFill>
        <p:spPr bwMode="auto">
          <a:xfrm>
            <a:off x="4861580" y="685801"/>
            <a:ext cx="712624" cy="762000"/>
          </a:xfrm>
          <a:prstGeom prst="rect">
            <a:avLst/>
          </a:prstGeom>
          <a:noFill/>
        </p:spPr>
      </p:pic>
      <p:sp>
        <p:nvSpPr>
          <p:cNvPr id="38" name="Content Placeholder 37"/>
          <p:cNvSpPr>
            <a:spLocks noGrp="1"/>
          </p:cNvSpPr>
          <p:nvPr>
            <p:ph idx="1"/>
          </p:nvPr>
        </p:nvSpPr>
        <p:spPr>
          <a:xfrm>
            <a:off x="457200" y="1481328"/>
            <a:ext cx="2971800" cy="4525963"/>
          </a:xfrm>
        </p:spPr>
        <p:txBody>
          <a:bodyPr/>
          <a:lstStyle/>
          <a:p>
            <a:r>
              <a:rPr lang="en-US" dirty="0" smtClean="0"/>
              <a:t>Built for data</a:t>
            </a:r>
          </a:p>
          <a:p>
            <a:pPr lvl="1"/>
            <a:r>
              <a:rPr lang="en-US" dirty="0" smtClean="0"/>
              <a:t>Storage</a:t>
            </a:r>
          </a:p>
          <a:p>
            <a:pPr lvl="1"/>
            <a:r>
              <a:rPr lang="en-US" dirty="0" smtClean="0"/>
              <a:t>Loading</a:t>
            </a:r>
          </a:p>
          <a:p>
            <a:pPr lvl="1"/>
            <a:r>
              <a:rPr lang="en-US" dirty="0" smtClean="0"/>
              <a:t>Analysis</a:t>
            </a:r>
          </a:p>
          <a:p>
            <a:pPr lvl="1"/>
            <a:r>
              <a:rPr lang="en-US" dirty="0" smtClean="0"/>
              <a:t>Publication</a:t>
            </a:r>
          </a:p>
          <a:p>
            <a:r>
              <a:rPr lang="en-US" dirty="0" smtClean="0"/>
              <a:t>HIS Software free of charge</a:t>
            </a:r>
          </a:p>
        </p:txBody>
      </p:sp>
      <p:sp>
        <p:nvSpPr>
          <p:cNvPr id="3" name="Title 2"/>
          <p:cNvSpPr>
            <a:spLocks noGrp="1"/>
          </p:cNvSpPr>
          <p:nvPr>
            <p:ph type="title"/>
          </p:nvPr>
        </p:nvSpPr>
        <p:spPr>
          <a:xfrm>
            <a:off x="228600" y="152400"/>
            <a:ext cx="3200400" cy="1143000"/>
          </a:xfrm>
        </p:spPr>
        <p:txBody>
          <a:bodyPr/>
          <a:lstStyle/>
          <a:p>
            <a:r>
              <a:rPr lang="en-US" dirty="0" smtClean="0"/>
              <a:t>HIS Server</a:t>
            </a:r>
            <a:endParaRPr lang="en-US" dirty="0"/>
          </a:p>
        </p:txBody>
      </p:sp>
      <p:sp>
        <p:nvSpPr>
          <p:cNvPr id="5" name="TextBox 4"/>
          <p:cNvSpPr txBox="1"/>
          <p:nvPr/>
        </p:nvSpPr>
        <p:spPr>
          <a:xfrm>
            <a:off x="4601980" y="1840468"/>
            <a:ext cx="3365921" cy="369332"/>
          </a:xfrm>
          <a:prstGeom prst="rect">
            <a:avLst/>
          </a:prstGeom>
          <a:solidFill>
            <a:schemeClr val="bg1">
              <a:alpha val="85000"/>
            </a:schemeClr>
          </a:solidFill>
          <a:ln w="3175">
            <a:solidFill>
              <a:schemeClr val="tx1"/>
            </a:solidFill>
          </a:ln>
        </p:spPr>
        <p:txBody>
          <a:bodyPr wrap="none" rtlCol="0">
            <a:spAutoFit/>
          </a:bodyPr>
          <a:lstStyle/>
          <a:p>
            <a:pPr algn="ctr"/>
            <a:r>
              <a:rPr lang="en-US" dirty="0" smtClean="0"/>
              <a:t>ODM and Streaming Data Loaders</a:t>
            </a:r>
            <a:endParaRPr lang="en-US" dirty="0"/>
          </a:p>
        </p:txBody>
      </p:sp>
      <p:sp>
        <p:nvSpPr>
          <p:cNvPr id="6" name="TextBox 5"/>
          <p:cNvSpPr txBox="1"/>
          <p:nvPr/>
        </p:nvSpPr>
        <p:spPr>
          <a:xfrm>
            <a:off x="6477000" y="304800"/>
            <a:ext cx="2223686" cy="369332"/>
          </a:xfrm>
          <a:prstGeom prst="rect">
            <a:avLst/>
          </a:prstGeom>
          <a:noFill/>
        </p:spPr>
        <p:txBody>
          <a:bodyPr wrap="none" rtlCol="0">
            <a:spAutoFit/>
          </a:bodyPr>
          <a:lstStyle/>
          <a:p>
            <a:r>
              <a:rPr lang="en-US" dirty="0" smtClean="0"/>
              <a:t>Real-time Sensors</a:t>
            </a:r>
            <a:endParaRPr lang="en-US" dirty="0"/>
          </a:p>
        </p:txBody>
      </p:sp>
      <p:grpSp>
        <p:nvGrpSpPr>
          <p:cNvPr id="2" name="Group 69"/>
          <p:cNvGrpSpPr/>
          <p:nvPr/>
        </p:nvGrpSpPr>
        <p:grpSpPr>
          <a:xfrm>
            <a:off x="5872162" y="3733800"/>
            <a:ext cx="2662238" cy="1143000"/>
            <a:chOff x="5872162" y="3733800"/>
            <a:chExt cx="2662238" cy="1143000"/>
          </a:xfrm>
        </p:grpSpPr>
        <p:grpSp>
          <p:nvGrpSpPr>
            <p:cNvPr id="7" name="Group 29"/>
            <p:cNvGrpSpPr/>
            <p:nvPr/>
          </p:nvGrpSpPr>
          <p:grpSpPr>
            <a:xfrm>
              <a:off x="5872162" y="3733800"/>
              <a:ext cx="2662238" cy="1143000"/>
              <a:chOff x="5491162" y="4419600"/>
              <a:chExt cx="2662238" cy="1143000"/>
            </a:xfrm>
          </p:grpSpPr>
          <p:sp>
            <p:nvSpPr>
              <p:cNvPr id="17"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8"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9"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0"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2"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3"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4"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6"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27"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28"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9"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9" name="TextBox 8"/>
            <p:cNvSpPr txBox="1"/>
            <p:nvPr/>
          </p:nvSpPr>
          <p:spPr>
            <a:xfrm>
              <a:off x="6449946" y="3962400"/>
              <a:ext cx="1779654" cy="646331"/>
            </a:xfrm>
            <a:prstGeom prst="rect">
              <a:avLst/>
            </a:prstGeom>
            <a:solidFill>
              <a:schemeClr val="bg1">
                <a:alpha val="96000"/>
              </a:schemeClr>
            </a:solidFill>
            <a:ln w="3175">
              <a:solidFill>
                <a:schemeClr val="tx1"/>
              </a:solidFill>
            </a:ln>
          </p:spPr>
          <p:txBody>
            <a:bodyPr wrap="none" rtlCol="0">
              <a:spAutoFit/>
            </a:bodyPr>
            <a:lstStyle/>
            <a:p>
              <a:pPr algn="ctr"/>
              <a:r>
                <a:rPr lang="en-US" dirty="0" smtClean="0"/>
                <a:t>WaterOneFlow</a:t>
              </a:r>
              <a:br>
                <a:rPr lang="en-US" dirty="0" smtClean="0"/>
              </a:br>
              <a:r>
                <a:rPr lang="en-US" dirty="0" smtClean="0"/>
                <a:t>Web Service</a:t>
              </a:r>
            </a:p>
          </p:txBody>
        </p:sp>
      </p:grpSp>
      <p:sp>
        <p:nvSpPr>
          <p:cNvPr id="11" name="TextBox 10"/>
          <p:cNvSpPr txBox="1"/>
          <p:nvPr/>
        </p:nvSpPr>
        <p:spPr>
          <a:xfrm>
            <a:off x="4450254" y="381000"/>
            <a:ext cx="1721946" cy="369332"/>
          </a:xfrm>
          <a:prstGeom prst="rect">
            <a:avLst/>
          </a:prstGeom>
          <a:noFill/>
        </p:spPr>
        <p:txBody>
          <a:bodyPr wrap="none" rtlCol="0">
            <a:spAutoFit/>
          </a:bodyPr>
          <a:lstStyle/>
          <a:p>
            <a:r>
              <a:rPr lang="en-US" dirty="0" smtClean="0"/>
              <a:t>Data Archives</a:t>
            </a:r>
            <a:endParaRPr lang="en-US" dirty="0"/>
          </a:p>
        </p:txBody>
      </p:sp>
      <p:pic>
        <p:nvPicPr>
          <p:cNvPr id="7170" name="Picture 2" descr="C:\Documents and Settings\whiteatl\Local Settings\Temporary Internet Files\Content.IE5\2XCDIHAD\MCj02729640000[1].wmf"/>
          <p:cNvPicPr>
            <a:picLocks noChangeAspect="1" noChangeArrowheads="1"/>
          </p:cNvPicPr>
          <p:nvPr/>
        </p:nvPicPr>
        <p:blipFill>
          <a:blip r:embed="rId4" cstate="screen"/>
          <a:srcRect/>
          <a:stretch>
            <a:fillRect/>
          </a:stretch>
        </p:blipFill>
        <p:spPr bwMode="auto">
          <a:xfrm>
            <a:off x="6858000" y="609600"/>
            <a:ext cx="1609725" cy="991135"/>
          </a:xfrm>
          <a:prstGeom prst="rect">
            <a:avLst/>
          </a:prstGeom>
          <a:noFill/>
        </p:spPr>
      </p:pic>
      <p:pic>
        <p:nvPicPr>
          <p:cNvPr id="7171" name="Picture 3" descr="C:\Documents and Settings\whiteatl\Local Settings\Temporary Internet Files\Content.IE5\IJOLA5U7\MCj01498620000[1].wmf"/>
          <p:cNvPicPr>
            <a:picLocks noChangeAspect="1" noChangeArrowheads="1"/>
          </p:cNvPicPr>
          <p:nvPr/>
        </p:nvPicPr>
        <p:blipFill>
          <a:blip r:embed="rId5" cstate="screen"/>
          <a:srcRect/>
          <a:stretch>
            <a:fillRect/>
          </a:stretch>
        </p:blipFill>
        <p:spPr bwMode="auto">
          <a:xfrm>
            <a:off x="7467600" y="838200"/>
            <a:ext cx="348025" cy="715292"/>
          </a:xfrm>
          <a:prstGeom prst="rect">
            <a:avLst/>
          </a:prstGeom>
          <a:noFill/>
        </p:spPr>
      </p:pic>
      <p:sp>
        <p:nvSpPr>
          <p:cNvPr id="15" name="TextBox 14"/>
          <p:cNvSpPr txBox="1"/>
          <p:nvPr/>
        </p:nvSpPr>
        <p:spPr>
          <a:xfrm>
            <a:off x="6639215" y="6172200"/>
            <a:ext cx="1742785" cy="369332"/>
          </a:xfrm>
          <a:prstGeom prst="rect">
            <a:avLst/>
          </a:prstGeom>
          <a:noFill/>
        </p:spPr>
        <p:txBody>
          <a:bodyPr wrap="none" rtlCol="0">
            <a:spAutoFit/>
          </a:bodyPr>
          <a:lstStyle/>
          <a:p>
            <a:r>
              <a:rPr lang="en-US" dirty="0" smtClean="0"/>
              <a:t>Outside Users</a:t>
            </a:r>
            <a:endParaRPr lang="en-US" dirty="0"/>
          </a:p>
        </p:txBody>
      </p:sp>
      <p:sp>
        <p:nvSpPr>
          <p:cNvPr id="16" name="TextBox 15"/>
          <p:cNvSpPr txBox="1"/>
          <p:nvPr/>
        </p:nvSpPr>
        <p:spPr>
          <a:xfrm>
            <a:off x="4489356" y="6336268"/>
            <a:ext cx="1454244" cy="369332"/>
          </a:xfrm>
          <a:prstGeom prst="rect">
            <a:avLst/>
          </a:prstGeom>
          <a:noFill/>
        </p:spPr>
        <p:txBody>
          <a:bodyPr wrap="none" rtlCol="0">
            <a:spAutoFit/>
          </a:bodyPr>
          <a:lstStyle/>
          <a:p>
            <a:r>
              <a:rPr lang="en-US" dirty="0" smtClean="0"/>
              <a:t>Local Users</a:t>
            </a:r>
            <a:endParaRPr lang="en-US" dirty="0"/>
          </a:p>
        </p:txBody>
      </p:sp>
      <p:pic>
        <p:nvPicPr>
          <p:cNvPr id="7173" name="Picture 5" descr="C:\Program Files\Microsoft Office\MEDIA\CAGCAT10\j0195384.wmf"/>
          <p:cNvPicPr>
            <a:picLocks noChangeAspect="1" noChangeArrowheads="1"/>
          </p:cNvPicPr>
          <p:nvPr/>
        </p:nvPicPr>
        <p:blipFill>
          <a:blip r:embed="rId6" cstate="screen"/>
          <a:srcRect/>
          <a:stretch>
            <a:fillRect/>
          </a:stretch>
        </p:blipFill>
        <p:spPr bwMode="auto">
          <a:xfrm>
            <a:off x="6629400" y="5562600"/>
            <a:ext cx="555624" cy="567414"/>
          </a:xfrm>
          <a:prstGeom prst="rect">
            <a:avLst/>
          </a:prstGeom>
          <a:noFill/>
        </p:spPr>
      </p:pic>
      <p:pic>
        <p:nvPicPr>
          <p:cNvPr id="33" name="Picture 5" descr="C:\Program Files\Microsoft Office\MEDIA\CAGCAT10\j0195384.wmf"/>
          <p:cNvPicPr>
            <a:picLocks noChangeAspect="1" noChangeArrowheads="1"/>
          </p:cNvPicPr>
          <p:nvPr/>
        </p:nvPicPr>
        <p:blipFill>
          <a:blip r:embed="rId6" cstate="screen"/>
          <a:srcRect/>
          <a:stretch>
            <a:fillRect/>
          </a:stretch>
        </p:blipFill>
        <p:spPr bwMode="auto">
          <a:xfrm flipH="1">
            <a:off x="4713206" y="5334000"/>
            <a:ext cx="995350" cy="1016472"/>
          </a:xfrm>
          <a:prstGeom prst="rect">
            <a:avLst/>
          </a:prstGeom>
          <a:noFill/>
        </p:spPr>
      </p:pic>
      <p:pic>
        <p:nvPicPr>
          <p:cNvPr id="34" name="Picture 5" descr="C:\Program Files\Microsoft Office\MEDIA\CAGCAT10\j0195384.wmf"/>
          <p:cNvPicPr>
            <a:picLocks noChangeAspect="1" noChangeArrowheads="1"/>
          </p:cNvPicPr>
          <p:nvPr/>
        </p:nvPicPr>
        <p:blipFill>
          <a:blip r:embed="rId6" cstate="screen"/>
          <a:srcRect/>
          <a:stretch>
            <a:fillRect/>
          </a:stretch>
        </p:blipFill>
        <p:spPr bwMode="auto">
          <a:xfrm>
            <a:off x="7185024" y="5562600"/>
            <a:ext cx="555624" cy="567414"/>
          </a:xfrm>
          <a:prstGeom prst="rect">
            <a:avLst/>
          </a:prstGeom>
          <a:noFill/>
        </p:spPr>
      </p:pic>
      <p:pic>
        <p:nvPicPr>
          <p:cNvPr id="35" name="Picture 5" descr="C:\Program Files\Microsoft Office\MEDIA\CAGCAT10\j0195384.wmf"/>
          <p:cNvPicPr>
            <a:picLocks noChangeAspect="1" noChangeArrowheads="1"/>
          </p:cNvPicPr>
          <p:nvPr/>
        </p:nvPicPr>
        <p:blipFill>
          <a:blip r:embed="rId6" cstate="screen"/>
          <a:srcRect/>
          <a:stretch>
            <a:fillRect/>
          </a:stretch>
        </p:blipFill>
        <p:spPr bwMode="auto">
          <a:xfrm>
            <a:off x="7718424" y="5562600"/>
            <a:ext cx="555624" cy="567414"/>
          </a:xfrm>
          <a:prstGeom prst="rect">
            <a:avLst/>
          </a:prstGeom>
          <a:noFill/>
        </p:spPr>
      </p:pic>
      <p:grpSp>
        <p:nvGrpSpPr>
          <p:cNvPr id="12" name="Group 51"/>
          <p:cNvGrpSpPr/>
          <p:nvPr/>
        </p:nvGrpSpPr>
        <p:grpSpPr>
          <a:xfrm>
            <a:off x="4114799" y="3751896"/>
            <a:ext cx="1304235" cy="1124904"/>
            <a:chOff x="4114799" y="3751896"/>
            <a:chExt cx="1304235" cy="1124904"/>
          </a:xfrm>
        </p:grpSpPr>
        <p:pic>
          <p:nvPicPr>
            <p:cNvPr id="7175" name="Picture 7"/>
            <p:cNvPicPr>
              <a:picLocks noChangeAspect="1" noChangeArrowheads="1"/>
            </p:cNvPicPr>
            <p:nvPr/>
          </p:nvPicPr>
          <p:blipFill>
            <a:blip r:embed="rId7" cstate="screen"/>
            <a:srcRect/>
            <a:stretch>
              <a:fillRect/>
            </a:stretch>
          </p:blipFill>
          <p:spPr bwMode="auto">
            <a:xfrm>
              <a:off x="4114799" y="3751896"/>
              <a:ext cx="1304235" cy="1124904"/>
            </a:xfrm>
            <a:prstGeom prst="rect">
              <a:avLst/>
            </a:prstGeom>
            <a:noFill/>
            <a:ln w="9525">
              <a:noFill/>
              <a:miter lim="800000"/>
              <a:headEnd/>
              <a:tailEnd/>
            </a:ln>
            <a:effectLst/>
          </p:spPr>
        </p:pic>
        <p:sp>
          <p:nvSpPr>
            <p:cNvPr id="10" name="TextBox 9"/>
            <p:cNvSpPr txBox="1"/>
            <p:nvPr/>
          </p:nvSpPr>
          <p:spPr>
            <a:xfrm>
              <a:off x="4148782" y="4449364"/>
              <a:ext cx="1207703" cy="369332"/>
            </a:xfrm>
            <a:prstGeom prst="rect">
              <a:avLst/>
            </a:prstGeom>
            <a:solidFill>
              <a:schemeClr val="bg1">
                <a:alpha val="81000"/>
              </a:schemeClr>
            </a:solidFill>
            <a:ln w="3175">
              <a:solidFill>
                <a:schemeClr val="tx1"/>
              </a:solidFill>
            </a:ln>
          </p:spPr>
          <p:txBody>
            <a:bodyPr wrap="none" rtlCol="0">
              <a:spAutoFit/>
            </a:bodyPr>
            <a:lstStyle/>
            <a:p>
              <a:pPr algn="ctr"/>
              <a:r>
                <a:rPr lang="en-US" dirty="0" smtClean="0"/>
                <a:t>ODM Tools</a:t>
              </a:r>
              <a:endParaRPr lang="en-US" dirty="0"/>
            </a:p>
          </p:txBody>
        </p:sp>
      </p:grpSp>
      <p:grpSp>
        <p:nvGrpSpPr>
          <p:cNvPr id="13" name="Group 66"/>
          <p:cNvGrpSpPr/>
          <p:nvPr/>
        </p:nvGrpSpPr>
        <p:grpSpPr>
          <a:xfrm>
            <a:off x="5574204" y="1066801"/>
            <a:ext cx="1283797" cy="1371599"/>
            <a:chOff x="5574204" y="1066801"/>
            <a:chExt cx="1283797" cy="1371599"/>
          </a:xfrm>
        </p:grpSpPr>
        <p:cxnSp>
          <p:nvCxnSpPr>
            <p:cNvPr id="44" name="Straight Arrow Connector 43"/>
            <p:cNvCxnSpPr>
              <a:stCxn id="7172" idx="3"/>
              <a:endCxn id="5" idx="0"/>
            </p:cNvCxnSpPr>
            <p:nvPr/>
          </p:nvCxnSpPr>
          <p:spPr>
            <a:xfrm>
              <a:off x="5574204" y="1066801"/>
              <a:ext cx="710737" cy="773667"/>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170" idx="1"/>
              <a:endCxn id="5" idx="0"/>
            </p:cNvCxnSpPr>
            <p:nvPr/>
          </p:nvCxnSpPr>
          <p:spPr>
            <a:xfrm rot="10800000" flipV="1">
              <a:off x="6284942" y="1105168"/>
              <a:ext cx="573059" cy="7353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2"/>
              <a:endCxn id="4" idx="0"/>
            </p:cNvCxnSpPr>
            <p:nvPr/>
          </p:nvCxnSpPr>
          <p:spPr>
            <a:xfrm rot="16200000" flipH="1">
              <a:off x="6171420" y="2323320"/>
              <a:ext cx="228600" cy="1559"/>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a:stCxn id="4" idx="2"/>
            <a:endCxn id="17" idx="0"/>
          </p:cNvCxnSpPr>
          <p:nvPr/>
        </p:nvCxnSpPr>
        <p:spPr>
          <a:xfrm rot="16200000" flipH="1">
            <a:off x="6678050" y="3020449"/>
            <a:ext cx="321801" cy="11049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 idx="2"/>
            <a:endCxn id="7175" idx="0"/>
          </p:cNvCxnSpPr>
          <p:nvPr/>
        </p:nvCxnSpPr>
        <p:spPr>
          <a:xfrm rot="5400000">
            <a:off x="5356761" y="2822156"/>
            <a:ext cx="339897" cy="1519583"/>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67"/>
          <p:cNvGrpSpPr/>
          <p:nvPr/>
        </p:nvGrpSpPr>
        <p:grpSpPr>
          <a:xfrm>
            <a:off x="5708556" y="4876800"/>
            <a:ext cx="1754280" cy="965436"/>
            <a:chOff x="5708556" y="4876800"/>
            <a:chExt cx="1754280" cy="965436"/>
          </a:xfrm>
        </p:grpSpPr>
        <p:cxnSp>
          <p:nvCxnSpPr>
            <p:cNvPr id="57" name="Straight Arrow Connector 56"/>
            <p:cNvCxnSpPr>
              <a:stCxn id="17" idx="2"/>
              <a:endCxn id="34" idx="0"/>
            </p:cNvCxnSpPr>
            <p:nvPr/>
          </p:nvCxnSpPr>
          <p:spPr>
            <a:xfrm rot="16200000" flipH="1">
              <a:off x="7084218" y="5183982"/>
              <a:ext cx="685800" cy="71436"/>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7" idx="2"/>
              <a:endCxn id="33" idx="1"/>
            </p:cNvCxnSpPr>
            <p:nvPr/>
          </p:nvCxnSpPr>
          <p:spPr>
            <a:xfrm rot="5400000">
              <a:off x="6067260" y="4518096"/>
              <a:ext cx="965436" cy="168284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7175" idx="2"/>
            <a:endCxn id="33" idx="0"/>
          </p:cNvCxnSpPr>
          <p:nvPr/>
        </p:nvCxnSpPr>
        <p:spPr>
          <a:xfrm rot="16200000" flipH="1">
            <a:off x="4760299" y="4883418"/>
            <a:ext cx="457200" cy="44396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6200000">
            <a:off x="3443194" y="2563417"/>
            <a:ext cx="1255344" cy="400110"/>
          </a:xfrm>
          <a:prstGeom prst="rect">
            <a:avLst/>
          </a:prstGeom>
          <a:noFill/>
        </p:spPr>
        <p:txBody>
          <a:bodyPr wrap="none" rtlCol="0">
            <a:spAutoFit/>
          </a:bodyPr>
          <a:lstStyle/>
          <a:p>
            <a:r>
              <a:rPr lang="en-US" sz="2000" dirty="0" smtClean="0"/>
              <a:t>HIS Server</a:t>
            </a:r>
            <a:endParaRPr lang="en-US" sz="2000" dirty="0"/>
          </a:p>
        </p:txBody>
      </p:sp>
      <p:sp>
        <p:nvSpPr>
          <p:cNvPr id="50" name="Flowchart: Magnetic Disk 49"/>
          <p:cNvSpPr/>
          <p:nvPr/>
        </p:nvSpPr>
        <p:spPr>
          <a:xfrm>
            <a:off x="7315200" y="2895600"/>
            <a:ext cx="762000" cy="533400"/>
          </a:xfrm>
          <a:prstGeom prst="flowChartMagneticDis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SQL Server</a:t>
            </a:r>
          </a:p>
        </p:txBody>
      </p:sp>
      <p:grpSp>
        <p:nvGrpSpPr>
          <p:cNvPr id="21" name="Group 68"/>
          <p:cNvGrpSpPr/>
          <p:nvPr/>
        </p:nvGrpSpPr>
        <p:grpSpPr>
          <a:xfrm>
            <a:off x="5105400" y="2438400"/>
            <a:ext cx="2362200" cy="973599"/>
            <a:chOff x="5105400" y="2438400"/>
            <a:chExt cx="2362200" cy="973599"/>
          </a:xfrm>
        </p:grpSpPr>
        <p:pic>
          <p:nvPicPr>
            <p:cNvPr id="4" name="Picture 6"/>
            <p:cNvPicPr>
              <a:picLocks noChangeAspect="1" noChangeArrowheads="1"/>
            </p:cNvPicPr>
            <p:nvPr/>
          </p:nvPicPr>
          <p:blipFill>
            <a:blip r:embed="rId8" cstate="screen"/>
            <a:srcRect/>
            <a:stretch>
              <a:fillRect/>
            </a:stretch>
          </p:blipFill>
          <p:spPr bwMode="auto">
            <a:xfrm>
              <a:off x="5524500" y="2438400"/>
              <a:ext cx="1524000" cy="973599"/>
            </a:xfrm>
            <a:prstGeom prst="rect">
              <a:avLst/>
            </a:prstGeom>
            <a:noFill/>
            <a:ln w="9525">
              <a:noFill/>
              <a:miter lim="800000"/>
              <a:headEnd/>
              <a:tailEnd/>
            </a:ln>
            <a:effectLst/>
          </p:spPr>
        </p:pic>
        <p:sp>
          <p:nvSpPr>
            <p:cNvPr id="8" name="TextBox 7"/>
            <p:cNvSpPr txBox="1"/>
            <p:nvPr/>
          </p:nvSpPr>
          <p:spPr>
            <a:xfrm>
              <a:off x="5105400" y="2590800"/>
              <a:ext cx="2362200" cy="646331"/>
            </a:xfrm>
            <a:prstGeom prst="rect">
              <a:avLst/>
            </a:prstGeom>
            <a:solidFill>
              <a:schemeClr val="bg1">
                <a:alpha val="81000"/>
              </a:schemeClr>
            </a:solidFill>
          </p:spPr>
          <p:txBody>
            <a:bodyPr wrap="square" rtlCol="0">
              <a:spAutoFit/>
            </a:bodyPr>
            <a:lstStyle/>
            <a:p>
              <a:pPr algn="ctr"/>
              <a:r>
                <a:rPr lang="en-US" dirty="0" smtClean="0"/>
                <a:t>Observations Data</a:t>
              </a:r>
              <a:br>
                <a:rPr lang="en-US" dirty="0" smtClean="0"/>
              </a:br>
              <a:r>
                <a:rPr lang="en-US" dirty="0" smtClean="0"/>
                <a:t>Model Database</a:t>
              </a:r>
              <a:endParaRPr lang="en-US" dirty="0"/>
            </a:p>
          </p:txBody>
        </p:sp>
      </p:grpSp>
    </p:spTree>
    <p:extLst>
      <p:ext uri="{BB962C8B-B14F-4D97-AF65-F5344CB8AC3E}">
        <p14:creationId xmlns:p14="http://schemas.microsoft.com/office/powerpoint/2010/main" xmlns="" val="218430704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ChangeArrowheads="1"/>
          </p:cNvSpPr>
          <p:nvPr/>
        </p:nvSpPr>
        <p:spPr bwMode="auto">
          <a:xfrm>
            <a:off x="0" y="0"/>
            <a:ext cx="9144000" cy="715963"/>
          </a:xfrm>
          <a:prstGeom prst="rect">
            <a:avLst/>
          </a:prstGeom>
          <a:noFill/>
          <a:ln w="9525">
            <a:noFill/>
            <a:miter lim="800000"/>
            <a:headEnd/>
            <a:tailEnd/>
          </a:ln>
        </p:spPr>
        <p:txBody>
          <a:bodyPr/>
          <a:lstStyle/>
          <a:p>
            <a:pPr algn="ctr" rtl="0" fontAlgn="base">
              <a:spcBef>
                <a:spcPct val="0"/>
              </a:spcBef>
              <a:spcAft>
                <a:spcPct val="0"/>
              </a:spcAft>
            </a:pPr>
            <a:r>
              <a:rPr lang="en-US" sz="3600" kern="1200" dirty="0" smtClean="0">
                <a:solidFill>
                  <a:srgbClr val="000000"/>
                </a:solidFill>
                <a:latin typeface="Calibri" pitchFamily="34" charset="0"/>
                <a:ea typeface="+mn-ea"/>
                <a:cs typeface="+mn-cs"/>
              </a:rPr>
              <a:t>Where does HydroDesktop Fit in CUAHSI </a:t>
            </a:r>
            <a:r>
              <a:rPr lang="en-US" sz="3600" kern="1200" dirty="0">
                <a:solidFill>
                  <a:srgbClr val="000000"/>
                </a:solidFill>
                <a:latin typeface="Calibri" pitchFamily="34" charset="0"/>
                <a:ea typeface="+mn-ea"/>
                <a:cs typeface="+mn-cs"/>
              </a:rPr>
              <a:t>HIS?</a:t>
            </a:r>
          </a:p>
        </p:txBody>
      </p:sp>
      <p:sp>
        <p:nvSpPr>
          <p:cNvPr id="127" name="Rectangle 3"/>
          <p:cNvSpPr>
            <a:spLocks noChangeArrowheads="1"/>
          </p:cNvSpPr>
          <p:nvPr/>
        </p:nvSpPr>
        <p:spPr bwMode="auto">
          <a:xfrm>
            <a:off x="0" y="6053821"/>
            <a:ext cx="9144000" cy="830997"/>
          </a:xfrm>
          <a:prstGeom prst="rect">
            <a:avLst/>
          </a:prstGeom>
          <a:noFill/>
          <a:ln w="9525">
            <a:noFill/>
            <a:miter lim="800000"/>
            <a:headEnd/>
            <a:tailEnd/>
          </a:ln>
        </p:spPr>
        <p:txBody>
          <a:bodyPr>
            <a:spAutoFit/>
          </a:bodyPr>
          <a:lstStyle/>
          <a:p>
            <a:pPr algn="ctr" rtl="0" fontAlgn="base">
              <a:spcBef>
                <a:spcPct val="0"/>
              </a:spcBef>
              <a:spcAft>
                <a:spcPct val="0"/>
              </a:spcAft>
            </a:pPr>
            <a:r>
              <a:rPr lang="en-US" sz="1600" kern="1200" dirty="0">
                <a:solidFill>
                  <a:srgbClr val="000000"/>
                </a:solidFill>
                <a:latin typeface="Arial" charset="0"/>
                <a:ea typeface="+mn-ea"/>
                <a:cs typeface="+mn-cs"/>
              </a:rPr>
              <a:t>An internet based system to support the sharing of hydrologic data comprising databases connected using the internet through web services as well as software for data discovery, access and publication.</a:t>
            </a:r>
          </a:p>
        </p:txBody>
      </p:sp>
      <p:grpSp>
        <p:nvGrpSpPr>
          <p:cNvPr id="2" name="Group 130"/>
          <p:cNvGrpSpPr/>
          <p:nvPr/>
        </p:nvGrpSpPr>
        <p:grpSpPr>
          <a:xfrm>
            <a:off x="710836" y="1959428"/>
            <a:ext cx="7806690" cy="2688771"/>
            <a:chOff x="710836" y="1959428"/>
            <a:chExt cx="7806690" cy="2688771"/>
          </a:xfrm>
        </p:grpSpPr>
        <p:sp>
          <p:nvSpPr>
            <p:cNvPr id="164" name="Cloud"/>
            <p:cNvSpPr>
              <a:spLocks noChangeAspect="1" noEditPoints="1" noChangeArrowheads="1"/>
            </p:cNvSpPr>
            <p:nvPr/>
          </p:nvSpPr>
          <p:spPr bwMode="auto">
            <a:xfrm>
              <a:off x="710836" y="1959428"/>
              <a:ext cx="7806690" cy="268877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8E8F8"/>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65" name="Text Box 60"/>
            <p:cNvSpPr txBox="1">
              <a:spLocks noChangeArrowheads="1"/>
            </p:cNvSpPr>
            <p:nvPr/>
          </p:nvSpPr>
          <p:spPr bwMode="auto">
            <a:xfrm>
              <a:off x="1915859" y="2783963"/>
              <a:ext cx="3106441" cy="584741"/>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Web services and Schema</a:t>
              </a:r>
            </a:p>
            <a:p>
              <a:pPr algn="ctr" rtl="0" eaLnBrk="0" fontAlgn="base" hangingPunct="0">
                <a:lnSpc>
                  <a:spcPct val="80000"/>
                </a:lnSpc>
                <a:spcBef>
                  <a:spcPct val="0"/>
                </a:spcBef>
                <a:spcAft>
                  <a:spcPct val="0"/>
                </a:spcAft>
              </a:pPr>
              <a:endParaRPr lang="en-US" sz="400" kern="1200" dirty="0" smtClean="0">
                <a:solidFill>
                  <a:srgbClr val="000000"/>
                </a:solidFill>
                <a:latin typeface="Calibri" pitchFamily="34" charset="0"/>
                <a:ea typeface="+mn-ea"/>
                <a:cs typeface="+mn-cs"/>
              </a:endParaRPr>
            </a:p>
            <a:p>
              <a:pPr algn="ctr" eaLnBrk="0" hangingPunct="0">
                <a:lnSpc>
                  <a:spcPct val="80000"/>
                </a:lnSpc>
              </a:pPr>
              <a:r>
                <a:rPr lang="en-US" dirty="0" err="1" smtClean="0">
                  <a:solidFill>
                    <a:srgbClr val="000000"/>
                  </a:solidFill>
                  <a:latin typeface="Calibri" pitchFamily="34" charset="0"/>
                </a:rPr>
                <a:t>WaterOneFlow</a:t>
              </a:r>
              <a:r>
                <a:rPr lang="en-US" dirty="0" smtClean="0">
                  <a:solidFill>
                    <a:srgbClr val="000000"/>
                  </a:solidFill>
                  <a:latin typeface="Calibri" pitchFamily="34" charset="0"/>
                </a:rPr>
                <a:t> </a:t>
              </a:r>
              <a:r>
                <a:rPr lang="en-US" kern="1200" dirty="0">
                  <a:solidFill>
                    <a:srgbClr val="000000"/>
                  </a:solidFill>
                  <a:latin typeface="Calibri" pitchFamily="34" charset="0"/>
                  <a:ea typeface="+mn-ea"/>
                  <a:cs typeface="+mn-cs"/>
                </a:rPr>
                <a:t>and </a:t>
              </a:r>
              <a:r>
                <a:rPr lang="en-US" kern="1200" dirty="0" err="1">
                  <a:solidFill>
                    <a:srgbClr val="000000"/>
                  </a:solidFill>
                  <a:latin typeface="Calibri" pitchFamily="34" charset="0"/>
                  <a:ea typeface="+mn-ea"/>
                  <a:cs typeface="+mn-cs"/>
                </a:rPr>
                <a:t>WaterML</a:t>
              </a:r>
              <a:endParaRPr lang="en-US" kern="1200" dirty="0">
                <a:solidFill>
                  <a:srgbClr val="000000"/>
                </a:solidFill>
                <a:latin typeface="Calibri" pitchFamily="34" charset="0"/>
                <a:ea typeface="+mn-ea"/>
                <a:cs typeface="+mn-cs"/>
              </a:endParaRPr>
            </a:p>
          </p:txBody>
        </p:sp>
        <p:sp>
          <p:nvSpPr>
            <p:cNvPr id="179" name="Text Box 60"/>
            <p:cNvSpPr txBox="1">
              <a:spLocks noChangeArrowheads="1"/>
            </p:cNvSpPr>
            <p:nvPr/>
          </p:nvSpPr>
          <p:spPr bwMode="auto">
            <a:xfrm>
              <a:off x="2175054" y="3381595"/>
              <a:ext cx="2588050" cy="486253"/>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to transmit hydrologic data in a standard way</a:t>
              </a:r>
            </a:p>
          </p:txBody>
        </p:sp>
        <p:sp>
          <p:nvSpPr>
            <p:cNvPr id="180" name="Text Box 12"/>
            <p:cNvSpPr txBox="1">
              <a:spLocks noChangeArrowheads="1"/>
            </p:cNvSpPr>
            <p:nvPr/>
          </p:nvSpPr>
          <p:spPr bwMode="auto">
            <a:xfrm>
              <a:off x="5323932" y="2748231"/>
              <a:ext cx="1415237" cy="954379"/>
            </a:xfrm>
            <a:prstGeom prst="rect">
              <a:avLst/>
            </a:prstGeom>
            <a:noFill/>
            <a:ln w="9525">
              <a:noFill/>
              <a:miter lim="800000"/>
              <a:headEnd/>
              <a:tailEnd/>
            </a:ln>
          </p:spPr>
          <p:txBody>
            <a:bodyPr wrap="none">
              <a:spAutoFit/>
            </a:bodyPr>
            <a:lstStyle/>
            <a:p>
              <a:pPr algn="l" rtl="0" fontAlgn="base">
                <a:spcBef>
                  <a:spcPct val="0"/>
                </a:spcBef>
                <a:spcAft>
                  <a:spcPct val="0"/>
                </a:spcAft>
              </a:pPr>
              <a:r>
                <a:rPr lang="en-US" sz="1400" kern="1200" dirty="0" err="1">
                  <a:solidFill>
                    <a:srgbClr val="0066FF"/>
                  </a:solidFill>
                  <a:latin typeface="Arial" charset="0"/>
                  <a:ea typeface="+mn-ea"/>
                  <a:cs typeface="+mn-cs"/>
                </a:rPr>
                <a:t>GetSites</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GetSiteInfo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GetVariableInfo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GetValues</a:t>
              </a:r>
              <a:endParaRPr lang="en-US" sz="1400" kern="1200" dirty="0">
                <a:solidFill>
                  <a:srgbClr val="0066FF"/>
                </a:solidFill>
                <a:latin typeface="Arial" charset="0"/>
                <a:ea typeface="+mn-ea"/>
                <a:cs typeface="+mn-cs"/>
              </a:endParaRPr>
            </a:p>
          </p:txBody>
        </p:sp>
        <p:sp>
          <p:nvSpPr>
            <p:cNvPr id="181" name="Oval 13"/>
            <p:cNvSpPr>
              <a:spLocks noChangeArrowheads="1"/>
            </p:cNvSpPr>
            <p:nvPr/>
          </p:nvSpPr>
          <p:spPr bwMode="auto">
            <a:xfrm>
              <a:off x="4935969" y="2836135"/>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2" name="Oval 14"/>
            <p:cNvSpPr>
              <a:spLocks noChangeArrowheads="1"/>
            </p:cNvSpPr>
            <p:nvPr/>
          </p:nvSpPr>
          <p:spPr bwMode="auto">
            <a:xfrm>
              <a:off x="4935969" y="3057841"/>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3" name="Oval 15"/>
            <p:cNvSpPr>
              <a:spLocks noChangeArrowheads="1"/>
            </p:cNvSpPr>
            <p:nvPr/>
          </p:nvSpPr>
          <p:spPr bwMode="auto">
            <a:xfrm>
              <a:off x="4935969" y="3279547"/>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grpSp>
          <p:nvGrpSpPr>
            <p:cNvPr id="3" name="Group 249"/>
            <p:cNvGrpSpPr/>
            <p:nvPr/>
          </p:nvGrpSpPr>
          <p:grpSpPr>
            <a:xfrm>
              <a:off x="5034923" y="2890634"/>
              <a:ext cx="344830" cy="666022"/>
              <a:chOff x="5034923" y="2890634"/>
              <a:chExt cx="344830" cy="666022"/>
            </a:xfrm>
          </p:grpSpPr>
          <p:sp>
            <p:nvSpPr>
              <p:cNvPr id="187" name="Line 9"/>
              <p:cNvSpPr>
                <a:spLocks noChangeShapeType="1"/>
              </p:cNvSpPr>
              <p:nvPr/>
            </p:nvSpPr>
            <p:spPr bwMode="auto">
              <a:xfrm>
                <a:off x="5034923" y="2890634"/>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8" name="Line 10"/>
              <p:cNvSpPr>
                <a:spLocks noChangeShapeType="1"/>
              </p:cNvSpPr>
              <p:nvPr/>
            </p:nvSpPr>
            <p:spPr bwMode="auto">
              <a:xfrm>
                <a:off x="5034923" y="3112277"/>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9" name="Line 11"/>
              <p:cNvSpPr>
                <a:spLocks noChangeShapeType="1"/>
              </p:cNvSpPr>
              <p:nvPr/>
            </p:nvSpPr>
            <p:spPr bwMode="auto">
              <a:xfrm>
                <a:off x="5034923" y="3333919"/>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90" name="Line 11"/>
              <p:cNvSpPr>
                <a:spLocks noChangeShapeType="1"/>
              </p:cNvSpPr>
              <p:nvPr/>
            </p:nvSpPr>
            <p:spPr bwMode="auto">
              <a:xfrm>
                <a:off x="5036078" y="3556656"/>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
          <p:nvSpPr>
            <p:cNvPr id="185" name="Oval 15"/>
            <p:cNvSpPr>
              <a:spLocks noChangeArrowheads="1"/>
            </p:cNvSpPr>
            <p:nvPr/>
          </p:nvSpPr>
          <p:spPr bwMode="auto">
            <a:xfrm>
              <a:off x="4927377" y="3502346"/>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6" name="Line 599"/>
            <p:cNvSpPr>
              <a:spLocks noChangeShapeType="1"/>
            </p:cNvSpPr>
            <p:nvPr/>
          </p:nvSpPr>
          <p:spPr bwMode="auto">
            <a:xfrm flipV="1">
              <a:off x="2140691" y="3363695"/>
              <a:ext cx="2659910" cy="4348"/>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4" name="Group 190"/>
          <p:cNvGrpSpPr/>
          <p:nvPr/>
        </p:nvGrpSpPr>
        <p:grpSpPr>
          <a:xfrm>
            <a:off x="302258" y="718459"/>
            <a:ext cx="1880498" cy="1617435"/>
            <a:chOff x="302258" y="718459"/>
            <a:chExt cx="1880498" cy="1617435"/>
          </a:xfrm>
        </p:grpSpPr>
        <p:sp>
          <p:nvSpPr>
            <p:cNvPr id="192" name="Rectangle 558"/>
            <p:cNvSpPr>
              <a:spLocks noChangeArrowheads="1"/>
            </p:cNvSpPr>
            <p:nvPr/>
          </p:nvSpPr>
          <p:spPr bwMode="auto">
            <a:xfrm flipH="1">
              <a:off x="302258" y="729344"/>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3" name="Rectangle 558"/>
            <p:cNvSpPr>
              <a:spLocks noChangeArrowheads="1"/>
            </p:cNvSpPr>
            <p:nvPr/>
          </p:nvSpPr>
          <p:spPr bwMode="auto">
            <a:xfrm>
              <a:off x="313507"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4" name="Text Box 559"/>
            <p:cNvSpPr txBox="1">
              <a:spLocks noChangeArrowheads="1"/>
            </p:cNvSpPr>
            <p:nvPr/>
          </p:nvSpPr>
          <p:spPr bwMode="auto">
            <a:xfrm>
              <a:off x="443572"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Discovery</a:t>
              </a:r>
            </a:p>
          </p:txBody>
        </p:sp>
        <p:sp>
          <p:nvSpPr>
            <p:cNvPr id="195" name="Rectangle 598"/>
            <p:cNvSpPr>
              <a:spLocks noChangeArrowheads="1"/>
            </p:cNvSpPr>
            <p:nvPr/>
          </p:nvSpPr>
          <p:spPr bwMode="auto">
            <a:xfrm>
              <a:off x="615269" y="116971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smtClean="0">
                  <a:solidFill>
                    <a:srgbClr val="000000"/>
                  </a:solidFill>
                  <a:latin typeface="Calibri" pitchFamily="34" charset="0"/>
                  <a:ea typeface="+mn-ea"/>
                  <a:cs typeface="+mn-cs"/>
                </a:rPr>
                <a:t>Hydroseek</a:t>
              </a:r>
              <a:endParaRPr lang="en-US" sz="1600" kern="1200" dirty="0">
                <a:solidFill>
                  <a:srgbClr val="000000"/>
                </a:solidFill>
                <a:latin typeface="Calibri" pitchFamily="34" charset="0"/>
                <a:ea typeface="+mn-ea"/>
                <a:cs typeface="+mn-cs"/>
              </a:endParaRPr>
            </a:p>
          </p:txBody>
        </p:sp>
        <p:sp>
          <p:nvSpPr>
            <p:cNvPr id="196" name="Line 599"/>
            <p:cNvSpPr>
              <a:spLocks noChangeShapeType="1"/>
            </p:cNvSpPr>
            <p:nvPr/>
          </p:nvSpPr>
          <p:spPr bwMode="auto">
            <a:xfrm>
              <a:off x="519081"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pic>
          <p:nvPicPr>
            <p:cNvPr id="197" name="Picture 9" descr="hydroseek1.jpg">
              <a:hlinkClick r:id="rId3"/>
            </p:cNvPr>
            <p:cNvPicPr>
              <a:picLocks noChangeAspect="1"/>
            </p:cNvPicPr>
            <p:nvPr/>
          </p:nvPicPr>
          <p:blipFill>
            <a:blip r:embed="rId4" cstate="screen"/>
            <a:srcRect/>
            <a:stretch>
              <a:fillRect/>
            </a:stretch>
          </p:blipFill>
          <p:spPr bwMode="auto">
            <a:xfrm>
              <a:off x="490218" y="1416915"/>
              <a:ext cx="1515826" cy="854391"/>
            </a:xfrm>
            <a:prstGeom prst="rect">
              <a:avLst/>
            </a:prstGeom>
            <a:solidFill>
              <a:schemeClr val="accent1">
                <a:lumMod val="20000"/>
                <a:lumOff val="80000"/>
              </a:schemeClr>
            </a:solidFill>
            <a:ln w="9525">
              <a:noFill/>
              <a:miter lim="800000"/>
              <a:headEnd/>
              <a:tailEnd/>
            </a:ln>
          </p:spPr>
        </p:pic>
      </p:grpSp>
      <p:grpSp>
        <p:nvGrpSpPr>
          <p:cNvPr id="5" name="Group 197"/>
          <p:cNvGrpSpPr/>
          <p:nvPr/>
        </p:nvGrpSpPr>
        <p:grpSpPr>
          <a:xfrm>
            <a:off x="6888115" y="718458"/>
            <a:ext cx="1874884" cy="1606551"/>
            <a:chOff x="6888115" y="718458"/>
            <a:chExt cx="1874884" cy="1606551"/>
          </a:xfrm>
        </p:grpSpPr>
        <p:sp>
          <p:nvSpPr>
            <p:cNvPr id="199" name="Rectangle 558"/>
            <p:cNvSpPr>
              <a:spLocks noChangeArrowheads="1"/>
            </p:cNvSpPr>
            <p:nvPr/>
          </p:nvSpPr>
          <p:spPr bwMode="auto">
            <a:xfrm>
              <a:off x="6888115" y="718458"/>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grpSp>
          <p:nvGrpSpPr>
            <p:cNvPr id="6" name="Group 252"/>
            <p:cNvGrpSpPr/>
            <p:nvPr/>
          </p:nvGrpSpPr>
          <p:grpSpPr>
            <a:xfrm>
              <a:off x="6893750" y="718459"/>
              <a:ext cx="1869249" cy="1606550"/>
              <a:chOff x="6893750" y="718459"/>
              <a:chExt cx="1869249" cy="1606550"/>
            </a:xfrm>
          </p:grpSpPr>
          <p:pic>
            <p:nvPicPr>
              <p:cNvPr id="201" name="Picture 2" descr="C:\Documents and Settings\Kim Schreuders\Local Settings\Temporary Internet Files\Content.IE5\8OR8V1MP\MCj04127600000[1].wmf"/>
              <p:cNvPicPr>
                <a:picLocks noChangeAspect="1" noChangeArrowheads="1"/>
              </p:cNvPicPr>
              <p:nvPr/>
            </p:nvPicPr>
            <p:blipFill>
              <a:blip r:embed="rId5" cstate="screen"/>
              <a:srcRect/>
              <a:stretch>
                <a:fillRect/>
              </a:stretch>
            </p:blipFill>
            <p:spPr bwMode="auto">
              <a:xfrm>
                <a:off x="7496791" y="1684606"/>
                <a:ext cx="663167" cy="607080"/>
              </a:xfrm>
              <a:prstGeom prst="rect">
                <a:avLst/>
              </a:prstGeom>
              <a:noFill/>
              <a:ln w="9525">
                <a:noFill/>
                <a:miter lim="800000"/>
                <a:headEnd/>
                <a:tailEnd/>
              </a:ln>
            </p:spPr>
          </p:pic>
          <p:sp>
            <p:nvSpPr>
              <p:cNvPr id="202" name="Text Box 563"/>
              <p:cNvSpPr txBox="1">
                <a:spLocks noChangeArrowheads="1"/>
              </p:cNvSpPr>
              <p:nvPr/>
            </p:nvSpPr>
            <p:spPr bwMode="auto">
              <a:xfrm>
                <a:off x="7062876" y="783773"/>
                <a:ext cx="1530996" cy="319446"/>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kern="1200" dirty="0">
                    <a:solidFill>
                      <a:srgbClr val="000000"/>
                    </a:solidFill>
                    <a:latin typeface="Calibri" pitchFamily="34" charset="0"/>
                    <a:ea typeface="+mn-ea"/>
                    <a:cs typeface="+mn-cs"/>
                  </a:rPr>
                  <a:t>Analysis</a:t>
                </a:r>
              </a:p>
            </p:txBody>
          </p:sp>
          <p:sp>
            <p:nvSpPr>
              <p:cNvPr id="203" name="Rectangle 558"/>
              <p:cNvSpPr>
                <a:spLocks noChangeArrowheads="1"/>
              </p:cNvSpPr>
              <p:nvPr/>
            </p:nvSpPr>
            <p:spPr bwMode="auto">
              <a:xfrm>
                <a:off x="6893750"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08" name="Line 599"/>
              <p:cNvSpPr>
                <a:spLocks noChangeShapeType="1"/>
              </p:cNvSpPr>
              <p:nvPr/>
            </p:nvSpPr>
            <p:spPr bwMode="auto">
              <a:xfrm>
                <a:off x="7099324" y="1114693"/>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09" name="Rectangle 598"/>
              <p:cNvSpPr>
                <a:spLocks noChangeArrowheads="1"/>
              </p:cNvSpPr>
              <p:nvPr/>
            </p:nvSpPr>
            <p:spPr bwMode="auto">
              <a:xfrm>
                <a:off x="7110189" y="1192570"/>
                <a:ext cx="1436370" cy="49116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MATLAB, Excel, GIS, R, …</a:t>
                </a:r>
              </a:p>
            </p:txBody>
          </p:sp>
        </p:grpSp>
      </p:grpSp>
      <p:grpSp>
        <p:nvGrpSpPr>
          <p:cNvPr id="7" name="Group 209"/>
          <p:cNvGrpSpPr/>
          <p:nvPr/>
        </p:nvGrpSpPr>
        <p:grpSpPr>
          <a:xfrm>
            <a:off x="4675690" y="696688"/>
            <a:ext cx="1915415" cy="1628321"/>
            <a:chOff x="4675690" y="696688"/>
            <a:chExt cx="1915415" cy="1628321"/>
          </a:xfrm>
        </p:grpSpPr>
        <p:sp>
          <p:nvSpPr>
            <p:cNvPr id="213" name="Rectangle 558"/>
            <p:cNvSpPr>
              <a:spLocks noChangeArrowheads="1"/>
            </p:cNvSpPr>
            <p:nvPr/>
          </p:nvSpPr>
          <p:spPr bwMode="auto">
            <a:xfrm>
              <a:off x="4675690" y="696688"/>
              <a:ext cx="1869249" cy="1606550"/>
            </a:xfrm>
            <a:prstGeom prst="rect">
              <a:avLst/>
            </a:prstGeom>
            <a:solidFill>
              <a:schemeClr val="bg1"/>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16" name="Rectangle 558"/>
            <p:cNvSpPr>
              <a:spLocks noChangeArrowheads="1"/>
            </p:cNvSpPr>
            <p:nvPr/>
          </p:nvSpPr>
          <p:spPr bwMode="auto">
            <a:xfrm>
              <a:off x="4721856" y="707573"/>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28" name="Rectangle 558"/>
            <p:cNvSpPr>
              <a:spLocks noChangeArrowheads="1"/>
            </p:cNvSpPr>
            <p:nvPr/>
          </p:nvSpPr>
          <p:spPr bwMode="auto">
            <a:xfrm>
              <a:off x="4697462"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1" name="Text Box 559"/>
            <p:cNvSpPr txBox="1">
              <a:spLocks noChangeArrowheads="1"/>
            </p:cNvSpPr>
            <p:nvPr/>
          </p:nvSpPr>
          <p:spPr bwMode="auto">
            <a:xfrm>
              <a:off x="4827527"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Modeling</a:t>
              </a:r>
            </a:p>
          </p:txBody>
        </p:sp>
        <p:sp>
          <p:nvSpPr>
            <p:cNvPr id="232" name="Line 599"/>
            <p:cNvSpPr>
              <a:spLocks noChangeShapeType="1"/>
            </p:cNvSpPr>
            <p:nvPr/>
          </p:nvSpPr>
          <p:spPr bwMode="auto">
            <a:xfrm>
              <a:off x="4903036"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33" name="Rectangle 598"/>
            <p:cNvSpPr>
              <a:spLocks noChangeArrowheads="1"/>
            </p:cNvSpPr>
            <p:nvPr/>
          </p:nvSpPr>
          <p:spPr bwMode="auto">
            <a:xfrm>
              <a:off x="4688839" y="1188760"/>
              <a:ext cx="1886494"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a:solidFill>
                    <a:srgbClr val="000000"/>
                  </a:solidFill>
                  <a:latin typeface="Calibri" pitchFamily="34" charset="0"/>
                  <a:ea typeface="+mn-ea"/>
                  <a:cs typeface="+mn-cs"/>
                </a:rPr>
                <a:t>HydroLink</a:t>
              </a:r>
              <a:r>
                <a:rPr lang="en-US" sz="1600" kern="1200" dirty="0">
                  <a:solidFill>
                    <a:srgbClr val="000000"/>
                  </a:solidFill>
                  <a:latin typeface="Calibri" pitchFamily="34" charset="0"/>
                  <a:ea typeface="+mn-ea"/>
                  <a:cs typeface="+mn-cs"/>
                </a:rPr>
                <a:t> + OpenMI</a:t>
              </a:r>
            </a:p>
          </p:txBody>
        </p:sp>
        <p:pic>
          <p:nvPicPr>
            <p:cNvPr id="234" name="Picture 10" descr="gisaspects"/>
            <p:cNvPicPr>
              <a:picLocks noChangeAspect="1" noChangeArrowheads="1"/>
            </p:cNvPicPr>
            <p:nvPr/>
          </p:nvPicPr>
          <p:blipFill>
            <a:blip r:embed="rId6" cstate="screen"/>
            <a:srcRect/>
            <a:stretch>
              <a:fillRect/>
            </a:stretch>
          </p:blipFill>
          <p:spPr bwMode="auto">
            <a:xfrm>
              <a:off x="4899455" y="1452111"/>
              <a:ext cx="1465262" cy="808503"/>
            </a:xfrm>
            <a:prstGeom prst="rect">
              <a:avLst/>
            </a:prstGeom>
            <a:solidFill>
              <a:schemeClr val="accent1">
                <a:lumMod val="20000"/>
                <a:lumOff val="80000"/>
              </a:schemeClr>
            </a:solidFill>
            <a:ln w="9525">
              <a:noFill/>
              <a:miter lim="800000"/>
              <a:headEnd/>
              <a:tailEnd/>
            </a:ln>
          </p:spPr>
        </p:pic>
      </p:grpSp>
      <p:grpSp>
        <p:nvGrpSpPr>
          <p:cNvPr id="8" name="Group 234"/>
          <p:cNvGrpSpPr/>
          <p:nvPr/>
        </p:nvGrpSpPr>
        <p:grpSpPr>
          <a:xfrm>
            <a:off x="2501173" y="718459"/>
            <a:ext cx="1869249" cy="1606550"/>
            <a:chOff x="2501173" y="718459"/>
            <a:chExt cx="1869249" cy="1606550"/>
          </a:xfrm>
        </p:grpSpPr>
        <p:sp>
          <p:nvSpPr>
            <p:cNvPr id="236" name="Rectangle 558"/>
            <p:cNvSpPr>
              <a:spLocks noChangeArrowheads="1"/>
            </p:cNvSpPr>
            <p:nvPr/>
          </p:nvSpPr>
          <p:spPr bwMode="auto">
            <a:xfrm>
              <a:off x="2501173" y="718459"/>
              <a:ext cx="1869249"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8" name="Text Box 559"/>
            <p:cNvSpPr txBox="1">
              <a:spLocks noChangeArrowheads="1"/>
            </p:cNvSpPr>
            <p:nvPr/>
          </p:nvSpPr>
          <p:spPr bwMode="auto">
            <a:xfrm>
              <a:off x="2637297" y="783773"/>
              <a:ext cx="1597000"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Access</a:t>
              </a:r>
            </a:p>
          </p:txBody>
        </p:sp>
        <p:sp>
          <p:nvSpPr>
            <p:cNvPr id="239" name="Line 599"/>
            <p:cNvSpPr>
              <a:spLocks noChangeShapeType="1"/>
            </p:cNvSpPr>
            <p:nvPr/>
          </p:nvSpPr>
          <p:spPr bwMode="auto">
            <a:xfrm>
              <a:off x="2706747"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40" name="Rectangle 598"/>
            <p:cNvSpPr>
              <a:spLocks noChangeArrowheads="1"/>
            </p:cNvSpPr>
            <p:nvPr/>
          </p:nvSpPr>
          <p:spPr bwMode="auto">
            <a:xfrm>
              <a:off x="2743200" y="1219200"/>
              <a:ext cx="1447799"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smtClean="0">
                  <a:solidFill>
                    <a:srgbClr val="000000"/>
                  </a:solidFill>
                  <a:latin typeface="Calibri" pitchFamily="34" charset="0"/>
                  <a:ea typeface="+mn-ea"/>
                  <a:cs typeface="+mn-cs"/>
                </a:rPr>
                <a:t>HydroDesktop</a:t>
              </a:r>
              <a:endParaRPr lang="en-US" sz="1600" kern="1200" dirty="0">
                <a:solidFill>
                  <a:srgbClr val="000000"/>
                </a:solidFill>
                <a:latin typeface="Calibri" pitchFamily="34" charset="0"/>
                <a:ea typeface="+mn-ea"/>
                <a:cs typeface="+mn-cs"/>
              </a:endParaRPr>
            </a:p>
          </p:txBody>
        </p:sp>
        <p:pic>
          <p:nvPicPr>
            <p:cNvPr id="242" name="Picture 584" descr="MCj03871500000[1]"/>
            <p:cNvPicPr>
              <a:picLocks noChangeAspect="1" noChangeArrowheads="1"/>
            </p:cNvPicPr>
            <p:nvPr/>
          </p:nvPicPr>
          <p:blipFill>
            <a:blip r:embed="rId7" cstate="screen"/>
            <a:srcRect/>
            <a:stretch>
              <a:fillRect/>
            </a:stretch>
          </p:blipFill>
          <p:spPr bwMode="auto">
            <a:xfrm>
              <a:off x="3051415" y="1508256"/>
              <a:ext cx="768764" cy="761996"/>
            </a:xfrm>
            <a:prstGeom prst="rect">
              <a:avLst/>
            </a:prstGeom>
            <a:solidFill>
              <a:schemeClr val="accent1">
                <a:lumMod val="20000"/>
                <a:lumOff val="80000"/>
              </a:schemeClr>
            </a:solidFill>
            <a:ln w="9525">
              <a:noFill/>
              <a:miter lim="800000"/>
              <a:headEnd/>
              <a:tailEnd/>
            </a:ln>
          </p:spPr>
        </p:pic>
      </p:grpSp>
      <p:grpSp>
        <p:nvGrpSpPr>
          <p:cNvPr id="9" name="Group 242"/>
          <p:cNvGrpSpPr/>
          <p:nvPr/>
        </p:nvGrpSpPr>
        <p:grpSpPr>
          <a:xfrm>
            <a:off x="261264" y="4348293"/>
            <a:ext cx="1929704" cy="1606550"/>
            <a:chOff x="261264" y="4348293"/>
            <a:chExt cx="1929704" cy="1606550"/>
          </a:xfrm>
        </p:grpSpPr>
        <p:sp>
          <p:nvSpPr>
            <p:cNvPr id="244" name="Rectangle 558"/>
            <p:cNvSpPr>
              <a:spLocks noChangeArrowheads="1"/>
            </p:cNvSpPr>
            <p:nvPr/>
          </p:nvSpPr>
          <p:spPr bwMode="auto">
            <a:xfrm>
              <a:off x="261264" y="4348293"/>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46" name="Text Box 232"/>
            <p:cNvSpPr txBox="1">
              <a:spLocks noChangeArrowheads="1"/>
            </p:cNvSpPr>
            <p:nvPr/>
          </p:nvSpPr>
          <p:spPr bwMode="auto">
            <a:xfrm>
              <a:off x="387477" y="4425525"/>
              <a:ext cx="1639491" cy="319412"/>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Observatories</a:t>
              </a:r>
            </a:p>
          </p:txBody>
        </p:sp>
        <p:pic>
          <p:nvPicPr>
            <p:cNvPr id="248" name="Picture 3" descr="C:\Working\PhD\Dissertation\Chapter 2 - LittleBearTestBed\Table and Figure Source\Figure1\Figure1.jpg"/>
            <p:cNvPicPr>
              <a:picLocks noChangeAspect="1" noChangeArrowheads="1"/>
            </p:cNvPicPr>
            <p:nvPr/>
          </p:nvPicPr>
          <p:blipFill>
            <a:blip r:embed="rId8" cstate="screen"/>
            <a:srcRect/>
            <a:stretch>
              <a:fillRect/>
            </a:stretch>
          </p:blipFill>
          <p:spPr bwMode="auto">
            <a:xfrm>
              <a:off x="283026" y="4789716"/>
              <a:ext cx="1390568" cy="1150938"/>
            </a:xfrm>
            <a:prstGeom prst="rect">
              <a:avLst/>
            </a:prstGeom>
            <a:noFill/>
            <a:ln w="9525">
              <a:noFill/>
              <a:miter lim="800000"/>
              <a:headEnd/>
              <a:tailEnd/>
            </a:ln>
          </p:spPr>
        </p:pic>
        <p:sp>
          <p:nvSpPr>
            <p:cNvPr id="250" name="Text Box 60"/>
            <p:cNvSpPr txBox="1">
              <a:spLocks noChangeArrowheads="1"/>
            </p:cNvSpPr>
            <p:nvPr/>
          </p:nvSpPr>
          <p:spPr bwMode="auto">
            <a:xfrm>
              <a:off x="936174" y="4784210"/>
              <a:ext cx="1254794" cy="880207"/>
            </a:xfrm>
            <a:prstGeom prst="rect">
              <a:avLst/>
            </a:prstGeom>
            <a:noFill/>
            <a:ln w="9525">
              <a:noFill/>
              <a:miter lim="800000"/>
              <a:headEnd/>
              <a:tailEnd type="none" w="lg" len="lg"/>
            </a:ln>
          </p:spPr>
          <p:txBody>
            <a:bodyPr wrap="square" lIns="91403" tIns="45703" rIns="91403" bIns="45703">
              <a:spAutoFit/>
            </a:bodyPr>
            <a:lstStyle/>
            <a:p>
              <a:pPr algn="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 publication and archival of field </a:t>
              </a:r>
              <a:br>
                <a:rPr lang="en-US" sz="1600" kern="1200" dirty="0">
                  <a:solidFill>
                    <a:srgbClr val="000000"/>
                  </a:solidFill>
                  <a:latin typeface="Calibri" pitchFamily="34" charset="0"/>
                  <a:ea typeface="+mn-ea"/>
                  <a:cs typeface="+mn-cs"/>
                </a:rPr>
              </a:br>
              <a:r>
                <a:rPr lang="en-US" sz="1600" kern="1200" dirty="0">
                  <a:solidFill>
                    <a:srgbClr val="000000"/>
                  </a:solidFill>
                  <a:latin typeface="Calibri" pitchFamily="34" charset="0"/>
                  <a:ea typeface="+mn-ea"/>
                  <a:cs typeface="+mn-cs"/>
                </a:rPr>
                <a:t>data</a:t>
              </a:r>
            </a:p>
          </p:txBody>
        </p:sp>
        <p:sp>
          <p:nvSpPr>
            <p:cNvPr id="251" name="Line 599"/>
            <p:cNvSpPr>
              <a:spLocks noChangeShapeType="1"/>
            </p:cNvSpPr>
            <p:nvPr/>
          </p:nvSpPr>
          <p:spPr bwMode="auto">
            <a:xfrm>
              <a:off x="478172"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10" name="Group 251"/>
          <p:cNvGrpSpPr/>
          <p:nvPr/>
        </p:nvGrpSpPr>
        <p:grpSpPr>
          <a:xfrm>
            <a:off x="2482680" y="4359179"/>
            <a:ext cx="1891917" cy="1606550"/>
            <a:chOff x="2482680" y="4359179"/>
            <a:chExt cx="1891917" cy="1606550"/>
          </a:xfrm>
        </p:grpSpPr>
        <p:sp>
          <p:nvSpPr>
            <p:cNvPr id="253" name="Rectangle 558"/>
            <p:cNvSpPr>
              <a:spLocks noChangeArrowheads="1"/>
            </p:cNvSpPr>
            <p:nvPr/>
          </p:nvSpPr>
          <p:spPr bwMode="auto">
            <a:xfrm>
              <a:off x="2482680"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54" name="Text Box 60"/>
            <p:cNvSpPr txBox="1">
              <a:spLocks noChangeArrowheads="1"/>
            </p:cNvSpPr>
            <p:nvPr/>
          </p:nvSpPr>
          <p:spPr bwMode="auto">
            <a:xfrm>
              <a:off x="3309259" y="5052778"/>
              <a:ext cx="1053999" cy="880207"/>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store and share hydrologic data</a:t>
              </a:r>
            </a:p>
          </p:txBody>
        </p:sp>
        <p:sp>
          <p:nvSpPr>
            <p:cNvPr id="255" name="Text Box 224"/>
            <p:cNvSpPr txBox="1">
              <a:spLocks noChangeArrowheads="1"/>
            </p:cNvSpPr>
            <p:nvPr/>
          </p:nvSpPr>
          <p:spPr bwMode="auto">
            <a:xfrm>
              <a:off x="2689927" y="4734581"/>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Server</a:t>
              </a:r>
            </a:p>
          </p:txBody>
        </p:sp>
        <p:sp>
          <p:nvSpPr>
            <p:cNvPr id="257" name="AutoShape 130"/>
            <p:cNvSpPr>
              <a:spLocks noChangeArrowheads="1"/>
            </p:cNvSpPr>
            <p:nvPr/>
          </p:nvSpPr>
          <p:spPr bwMode="auto">
            <a:xfrm>
              <a:off x="2563673" y="5078415"/>
              <a:ext cx="691158" cy="827315"/>
            </a:xfrm>
            <a:prstGeom prst="flowChartMagneticDisk">
              <a:avLst/>
            </a:prstGeom>
            <a:solidFill>
              <a:schemeClr val="accent6">
                <a:lumMod val="20000"/>
                <a:lumOff val="80000"/>
              </a:schemeClr>
            </a:solidFill>
            <a:ln w="25400">
              <a:solidFill>
                <a:schemeClr val="tx1"/>
              </a:solidFill>
              <a:round/>
              <a:headEnd/>
              <a:tailEnd/>
            </a:ln>
          </p:spPr>
          <p:txBody>
            <a:bodyPr wrap="none" anchor="ctr"/>
            <a:lstStyle/>
            <a:p>
              <a:pPr algn="ctr" rtl="0" fontAlgn="base">
                <a:spcBef>
                  <a:spcPct val="0"/>
                </a:spcBef>
                <a:spcAft>
                  <a:spcPct val="0"/>
                </a:spcAft>
              </a:pPr>
              <a:r>
                <a:rPr lang="en-US" sz="2000" kern="1200" dirty="0">
                  <a:solidFill>
                    <a:srgbClr val="000000"/>
                  </a:solidFill>
                  <a:latin typeface="Arial" charset="0"/>
                  <a:ea typeface="+mn-ea"/>
                  <a:cs typeface="+mn-cs"/>
                </a:rPr>
                <a:t>ODM</a:t>
              </a:r>
            </a:p>
          </p:txBody>
        </p:sp>
        <p:sp>
          <p:nvSpPr>
            <p:cNvPr id="258" name="Line 599"/>
            <p:cNvSpPr>
              <a:spLocks noChangeShapeType="1"/>
            </p:cNvSpPr>
            <p:nvPr/>
          </p:nvSpPr>
          <p:spPr bwMode="auto">
            <a:xfrm>
              <a:off x="2699588"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0" name="Text Box 224"/>
            <p:cNvSpPr txBox="1">
              <a:spLocks noChangeArrowheads="1"/>
            </p:cNvSpPr>
            <p:nvPr/>
          </p:nvSpPr>
          <p:spPr bwMode="auto">
            <a:xfrm>
              <a:off x="2593619" y="4399964"/>
              <a:ext cx="1670039"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Data repository</a:t>
              </a:r>
              <a:endParaRPr lang="en-US" kern="1200" dirty="0">
                <a:solidFill>
                  <a:srgbClr val="000000"/>
                </a:solidFill>
                <a:latin typeface="Calibri" pitchFamily="34" charset="0"/>
                <a:ea typeface="+mn-ea"/>
                <a:cs typeface="+mn-cs"/>
              </a:endParaRPr>
            </a:p>
          </p:txBody>
        </p:sp>
      </p:grpSp>
      <p:grpSp>
        <p:nvGrpSpPr>
          <p:cNvPr id="11" name="Group 260"/>
          <p:cNvGrpSpPr/>
          <p:nvPr/>
        </p:nvGrpSpPr>
        <p:grpSpPr>
          <a:xfrm>
            <a:off x="4691743" y="4359179"/>
            <a:ext cx="2002971" cy="1606550"/>
            <a:chOff x="4691743" y="4359179"/>
            <a:chExt cx="2002971" cy="1606550"/>
          </a:xfrm>
        </p:grpSpPr>
        <p:sp>
          <p:nvSpPr>
            <p:cNvPr id="262" name="Rectangle 558"/>
            <p:cNvSpPr>
              <a:spLocks noChangeArrowheads="1"/>
            </p:cNvSpPr>
            <p:nvPr/>
          </p:nvSpPr>
          <p:spPr bwMode="auto">
            <a:xfrm>
              <a:off x="4704096"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63" name="Text Box 224"/>
            <p:cNvSpPr txBox="1">
              <a:spLocks noChangeArrowheads="1"/>
            </p:cNvSpPr>
            <p:nvPr/>
          </p:nvSpPr>
          <p:spPr bwMode="auto">
            <a:xfrm>
              <a:off x="4691743" y="4430486"/>
              <a:ext cx="1905000"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dirty="0" smtClean="0">
                  <a:solidFill>
                    <a:srgbClr val="000000"/>
                  </a:solidFill>
                  <a:latin typeface="Calibri" pitchFamily="34" charset="0"/>
                </a:rPr>
                <a:t>Service</a:t>
              </a:r>
              <a:r>
                <a:rPr lang="en-US" kern="1200" spc="-200" dirty="0" smtClean="0">
                  <a:solidFill>
                    <a:srgbClr val="000000"/>
                  </a:solidFill>
                  <a:latin typeface="Calibri" pitchFamily="34" charset="0"/>
                  <a:ea typeface="+mn-ea"/>
                  <a:cs typeface="+mn-cs"/>
                </a:rPr>
                <a:t> </a:t>
              </a:r>
              <a:r>
                <a:rPr lang="en-US" dirty="0" smtClean="0">
                  <a:solidFill>
                    <a:srgbClr val="000000"/>
                  </a:solidFill>
                  <a:latin typeface="Calibri" pitchFamily="34" charset="0"/>
                </a:rPr>
                <a:t>Registry</a:t>
              </a:r>
              <a:endParaRPr lang="en-US" dirty="0">
                <a:solidFill>
                  <a:srgbClr val="000000"/>
                </a:solidFill>
                <a:latin typeface="Calibri" pitchFamily="34" charset="0"/>
              </a:endParaRPr>
            </a:p>
          </p:txBody>
        </p:sp>
        <p:sp>
          <p:nvSpPr>
            <p:cNvPr id="264" name="Text Box 60"/>
            <p:cNvSpPr txBox="1">
              <a:spLocks noChangeArrowheads="1"/>
            </p:cNvSpPr>
            <p:nvPr/>
          </p:nvSpPr>
          <p:spPr bwMode="auto">
            <a:xfrm>
              <a:off x="5333999" y="5026583"/>
              <a:ext cx="1360715" cy="880207"/>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catalog hydrologic </a:t>
              </a:r>
              <a:r>
                <a:rPr lang="en-US" sz="1600" kern="1200" dirty="0" smtClean="0">
                  <a:solidFill>
                    <a:srgbClr val="000000"/>
                  </a:solidFill>
                  <a:latin typeface="Calibri" pitchFamily="34" charset="0"/>
                  <a:ea typeface="+mn-ea"/>
                  <a:cs typeface="+mn-cs"/>
                </a:rPr>
                <a:t>data services  </a:t>
              </a:r>
              <a:r>
                <a:rPr lang="en-US" sz="1600" kern="1200" dirty="0">
                  <a:solidFill>
                    <a:srgbClr val="000000"/>
                  </a:solidFill>
                  <a:latin typeface="Calibri" pitchFamily="34" charset="0"/>
                  <a:ea typeface="+mn-ea"/>
                  <a:cs typeface="+mn-cs"/>
                </a:rPr>
                <a:t>and metadata</a:t>
              </a:r>
            </a:p>
          </p:txBody>
        </p:sp>
        <p:pic>
          <p:nvPicPr>
            <p:cNvPr id="265" name="Picture 5"/>
            <p:cNvPicPr>
              <a:picLocks noChangeAspect="1" noChangeArrowheads="1"/>
            </p:cNvPicPr>
            <p:nvPr/>
          </p:nvPicPr>
          <p:blipFill>
            <a:blip r:embed="rId9" cstate="screen"/>
            <a:srcRect/>
            <a:stretch>
              <a:fillRect/>
            </a:stretch>
          </p:blipFill>
          <p:spPr bwMode="auto">
            <a:xfrm>
              <a:off x="4767121" y="5192486"/>
              <a:ext cx="621308" cy="699522"/>
            </a:xfrm>
            <a:prstGeom prst="rect">
              <a:avLst/>
            </a:prstGeom>
            <a:solidFill>
              <a:schemeClr val="accent1">
                <a:lumMod val="20000"/>
                <a:lumOff val="80000"/>
              </a:schemeClr>
            </a:solidFill>
            <a:ln w="9525">
              <a:solidFill>
                <a:schemeClr val="tx1"/>
              </a:solidFill>
              <a:miter lim="800000"/>
              <a:headEnd/>
              <a:tailEnd/>
            </a:ln>
          </p:spPr>
        </p:pic>
        <p:sp>
          <p:nvSpPr>
            <p:cNvPr id="266" name="Line 599"/>
            <p:cNvSpPr>
              <a:spLocks noChangeShapeType="1"/>
            </p:cNvSpPr>
            <p:nvPr/>
          </p:nvSpPr>
          <p:spPr bwMode="auto">
            <a:xfrm>
              <a:off x="4921004"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7" name="Text Box 224"/>
            <p:cNvSpPr txBox="1">
              <a:spLocks noChangeArrowheads="1"/>
            </p:cNvSpPr>
            <p:nvPr/>
          </p:nvSpPr>
          <p:spPr bwMode="auto">
            <a:xfrm>
              <a:off x="4911343" y="4757772"/>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a:t>
              </a:r>
              <a:r>
                <a:rPr lang="en-US" sz="1600" kern="1200" dirty="0" smtClean="0">
                  <a:solidFill>
                    <a:srgbClr val="000000"/>
                  </a:solidFill>
                  <a:latin typeface="Calibri" pitchFamily="34" charset="0"/>
                  <a:ea typeface="+mn-ea"/>
                  <a:cs typeface="+mn-cs"/>
                </a:rPr>
                <a:t>Central</a:t>
              </a:r>
              <a:endParaRPr lang="en-US" sz="1600" kern="1200" dirty="0">
                <a:solidFill>
                  <a:srgbClr val="000000"/>
                </a:solidFill>
                <a:latin typeface="Calibri" pitchFamily="34" charset="0"/>
                <a:ea typeface="+mn-ea"/>
                <a:cs typeface="+mn-cs"/>
              </a:endParaRPr>
            </a:p>
          </p:txBody>
        </p:sp>
      </p:grpSp>
      <p:grpSp>
        <p:nvGrpSpPr>
          <p:cNvPr id="12" name="Group 267"/>
          <p:cNvGrpSpPr/>
          <p:nvPr/>
        </p:nvGrpSpPr>
        <p:grpSpPr>
          <a:xfrm>
            <a:off x="6925511" y="4359179"/>
            <a:ext cx="1891917" cy="1606550"/>
            <a:chOff x="6925511" y="4359179"/>
            <a:chExt cx="1891917" cy="1606550"/>
          </a:xfrm>
        </p:grpSpPr>
        <p:sp>
          <p:nvSpPr>
            <p:cNvPr id="269" name="Rectangle 558"/>
            <p:cNvSpPr>
              <a:spLocks noChangeArrowheads="1"/>
            </p:cNvSpPr>
            <p:nvPr/>
          </p:nvSpPr>
          <p:spPr bwMode="auto">
            <a:xfrm>
              <a:off x="6925511" y="4359179"/>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70" name="Text Box 232"/>
            <p:cNvSpPr txBox="1">
              <a:spLocks noChangeArrowheads="1"/>
            </p:cNvSpPr>
            <p:nvPr/>
          </p:nvSpPr>
          <p:spPr bwMode="auto">
            <a:xfrm>
              <a:off x="6999503" y="4436411"/>
              <a:ext cx="1743932"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3</a:t>
              </a:r>
              <a:r>
                <a:rPr lang="en-US" kern="1200" baseline="30000" dirty="0">
                  <a:solidFill>
                    <a:srgbClr val="000000"/>
                  </a:solidFill>
                  <a:latin typeface="Calibri" pitchFamily="34" charset="0"/>
                  <a:ea typeface="+mn-ea"/>
                  <a:cs typeface="+mn-cs"/>
                </a:rPr>
                <a:t>rd</a:t>
              </a:r>
              <a:r>
                <a:rPr lang="en-US" kern="1200" dirty="0">
                  <a:solidFill>
                    <a:srgbClr val="000000"/>
                  </a:solidFill>
                  <a:latin typeface="Calibri" pitchFamily="34" charset="0"/>
                  <a:ea typeface="+mn-ea"/>
                  <a:cs typeface="+mn-cs"/>
                </a:rPr>
                <a:t>-Party Servers</a:t>
              </a:r>
            </a:p>
          </p:txBody>
        </p:sp>
        <p:grpSp>
          <p:nvGrpSpPr>
            <p:cNvPr id="13" name="Group 261"/>
            <p:cNvGrpSpPr/>
            <p:nvPr/>
          </p:nvGrpSpPr>
          <p:grpSpPr>
            <a:xfrm>
              <a:off x="7158568" y="4950878"/>
              <a:ext cx="377186" cy="685797"/>
              <a:chOff x="7158568" y="4950878"/>
              <a:chExt cx="377186" cy="685797"/>
            </a:xfrm>
          </p:grpSpPr>
          <p:sp>
            <p:nvSpPr>
              <p:cNvPr id="274" name="Freeform 235"/>
              <p:cNvSpPr>
                <a:spLocks/>
              </p:cNvSpPr>
              <p:nvPr/>
            </p:nvSpPr>
            <p:spPr bwMode="auto">
              <a:xfrm>
                <a:off x="7429038" y="5541671"/>
                <a:ext cx="101196" cy="95002"/>
              </a:xfrm>
              <a:custGeom>
                <a:avLst/>
                <a:gdLst>
                  <a:gd name="T0" fmla="*/ 0 w 55"/>
                  <a:gd name="T1" fmla="*/ 2147483647 h 64"/>
                  <a:gd name="T2" fmla="*/ 2147483647 w 55"/>
                  <a:gd name="T3" fmla="*/ 2147483647 h 64"/>
                  <a:gd name="T4" fmla="*/ 2147483647 w 55"/>
                  <a:gd name="T5" fmla="*/ 0 h 64"/>
                  <a:gd name="T6" fmla="*/ 0 w 55"/>
                  <a:gd name="T7" fmla="*/ 2147483647 h 64"/>
                  <a:gd name="T8" fmla="*/ 0 w 55"/>
                  <a:gd name="T9" fmla="*/ 2147483647 h 64"/>
                  <a:gd name="T10" fmla="*/ 0 60000 65536"/>
                  <a:gd name="T11" fmla="*/ 0 60000 65536"/>
                  <a:gd name="T12" fmla="*/ 0 60000 65536"/>
                  <a:gd name="T13" fmla="*/ 0 60000 65536"/>
                  <a:gd name="T14" fmla="*/ 0 60000 65536"/>
                  <a:gd name="T15" fmla="*/ 0 w 55"/>
                  <a:gd name="T16" fmla="*/ 0 h 64"/>
                  <a:gd name="T17" fmla="*/ 55 w 55"/>
                  <a:gd name="T18" fmla="*/ 64 h 64"/>
                </a:gdLst>
                <a:ahLst/>
                <a:cxnLst>
                  <a:cxn ang="T10">
                    <a:pos x="T0" y="T1"/>
                  </a:cxn>
                  <a:cxn ang="T11">
                    <a:pos x="T2" y="T3"/>
                  </a:cxn>
                  <a:cxn ang="T12">
                    <a:pos x="T4" y="T5"/>
                  </a:cxn>
                  <a:cxn ang="T13">
                    <a:pos x="T6" y="T7"/>
                  </a:cxn>
                  <a:cxn ang="T14">
                    <a:pos x="T8" y="T9"/>
                  </a:cxn>
                </a:cxnLst>
                <a:rect l="T15" t="T16" r="T17" b="T18"/>
                <a:pathLst>
                  <a:path w="55" h="64">
                    <a:moveTo>
                      <a:pt x="0" y="64"/>
                    </a:moveTo>
                    <a:lnTo>
                      <a:pt x="55" y="9"/>
                    </a:lnTo>
                    <a:lnTo>
                      <a:pt x="55" y="0"/>
                    </a:lnTo>
                    <a:lnTo>
                      <a:pt x="0" y="55"/>
                    </a:lnTo>
                    <a:lnTo>
                      <a:pt x="0" y="64"/>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5" name="Freeform 236"/>
              <p:cNvSpPr>
                <a:spLocks/>
              </p:cNvSpPr>
              <p:nvPr/>
            </p:nvSpPr>
            <p:spPr bwMode="auto">
              <a:xfrm>
                <a:off x="7158568" y="4950878"/>
                <a:ext cx="377185" cy="75705"/>
              </a:xfrm>
              <a:custGeom>
                <a:avLst/>
                <a:gdLst>
                  <a:gd name="T0" fmla="*/ 0 w 205"/>
                  <a:gd name="T1" fmla="*/ 2147483647 h 51"/>
                  <a:gd name="T2" fmla="*/ 2147483647 w 205"/>
                  <a:gd name="T3" fmla="*/ 0 h 51"/>
                  <a:gd name="T4" fmla="*/ 2147483647 w 205"/>
                  <a:gd name="T5" fmla="*/ 0 h 51"/>
                  <a:gd name="T6" fmla="*/ 2147483647 w 205"/>
                  <a:gd name="T7" fmla="*/ 2147483647 h 51"/>
                  <a:gd name="T8" fmla="*/ 0 w 205"/>
                  <a:gd name="T9" fmla="*/ 2147483647 h 51"/>
                  <a:gd name="T10" fmla="*/ 0 60000 65536"/>
                  <a:gd name="T11" fmla="*/ 0 60000 65536"/>
                  <a:gd name="T12" fmla="*/ 0 60000 65536"/>
                  <a:gd name="T13" fmla="*/ 0 60000 65536"/>
                  <a:gd name="T14" fmla="*/ 0 60000 65536"/>
                  <a:gd name="T15" fmla="*/ 0 w 205"/>
                  <a:gd name="T16" fmla="*/ 0 h 51"/>
                  <a:gd name="T17" fmla="*/ 205 w 205"/>
                  <a:gd name="T18" fmla="*/ 51 h 51"/>
                </a:gdLst>
                <a:ahLst/>
                <a:cxnLst>
                  <a:cxn ang="T10">
                    <a:pos x="T0" y="T1"/>
                  </a:cxn>
                  <a:cxn ang="T11">
                    <a:pos x="T2" y="T3"/>
                  </a:cxn>
                  <a:cxn ang="T12">
                    <a:pos x="T4" y="T5"/>
                  </a:cxn>
                  <a:cxn ang="T13">
                    <a:pos x="T6" y="T7"/>
                  </a:cxn>
                  <a:cxn ang="T14">
                    <a:pos x="T8" y="T9"/>
                  </a:cxn>
                </a:cxnLst>
                <a:rect l="T15" t="T16" r="T17" b="T18"/>
                <a:pathLst>
                  <a:path w="205" h="51">
                    <a:moveTo>
                      <a:pt x="0" y="51"/>
                    </a:moveTo>
                    <a:lnTo>
                      <a:pt x="51" y="0"/>
                    </a:lnTo>
                    <a:lnTo>
                      <a:pt x="205" y="0"/>
                    </a:lnTo>
                    <a:lnTo>
                      <a:pt x="154" y="51"/>
                    </a:lnTo>
                    <a:lnTo>
                      <a:pt x="0" y="51"/>
                    </a:lnTo>
                    <a:close/>
                  </a:path>
                </a:pathLst>
              </a:custGeom>
              <a:solidFill>
                <a:srgbClr val="E6E6E6"/>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6" name="Freeform 237"/>
              <p:cNvSpPr>
                <a:spLocks/>
              </p:cNvSpPr>
              <p:nvPr/>
            </p:nvSpPr>
            <p:spPr bwMode="auto">
              <a:xfrm>
                <a:off x="7441918" y="4950878"/>
                <a:ext cx="93836" cy="672436"/>
              </a:xfrm>
              <a:custGeom>
                <a:avLst/>
                <a:gdLst>
                  <a:gd name="T0" fmla="*/ 0 w 51"/>
                  <a:gd name="T1" fmla="*/ 2147483647 h 453"/>
                  <a:gd name="T2" fmla="*/ 2147483647 w 51"/>
                  <a:gd name="T3" fmla="*/ 0 h 453"/>
                  <a:gd name="T4" fmla="*/ 2147483647 w 51"/>
                  <a:gd name="T5" fmla="*/ 2147483647 h 453"/>
                  <a:gd name="T6" fmla="*/ 0 w 51"/>
                  <a:gd name="T7" fmla="*/ 2147483647 h 453"/>
                  <a:gd name="T8" fmla="*/ 0 w 51"/>
                  <a:gd name="T9" fmla="*/ 2147483647 h 453"/>
                  <a:gd name="T10" fmla="*/ 0 60000 65536"/>
                  <a:gd name="T11" fmla="*/ 0 60000 65536"/>
                  <a:gd name="T12" fmla="*/ 0 60000 65536"/>
                  <a:gd name="T13" fmla="*/ 0 60000 65536"/>
                  <a:gd name="T14" fmla="*/ 0 60000 65536"/>
                  <a:gd name="T15" fmla="*/ 0 w 51"/>
                  <a:gd name="T16" fmla="*/ 0 h 453"/>
                  <a:gd name="T17" fmla="*/ 51 w 51"/>
                  <a:gd name="T18" fmla="*/ 453 h 453"/>
                </a:gdLst>
                <a:ahLst/>
                <a:cxnLst>
                  <a:cxn ang="T10">
                    <a:pos x="T0" y="T1"/>
                  </a:cxn>
                  <a:cxn ang="T11">
                    <a:pos x="T2" y="T3"/>
                  </a:cxn>
                  <a:cxn ang="T12">
                    <a:pos x="T4" y="T5"/>
                  </a:cxn>
                  <a:cxn ang="T13">
                    <a:pos x="T6" y="T7"/>
                  </a:cxn>
                  <a:cxn ang="T14">
                    <a:pos x="T8" y="T9"/>
                  </a:cxn>
                </a:cxnLst>
                <a:rect l="T15" t="T16" r="T17" b="T18"/>
                <a:pathLst>
                  <a:path w="51" h="453">
                    <a:moveTo>
                      <a:pt x="0" y="51"/>
                    </a:moveTo>
                    <a:lnTo>
                      <a:pt x="51" y="0"/>
                    </a:lnTo>
                    <a:lnTo>
                      <a:pt x="51" y="401"/>
                    </a:lnTo>
                    <a:lnTo>
                      <a:pt x="0" y="453"/>
                    </a:lnTo>
                    <a:lnTo>
                      <a:pt x="0" y="51"/>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7" name="Rectangle 238"/>
              <p:cNvSpPr>
                <a:spLocks noChangeArrowheads="1"/>
              </p:cNvSpPr>
              <p:nvPr/>
            </p:nvSpPr>
            <p:spPr bwMode="auto">
              <a:xfrm>
                <a:off x="7158568" y="5026583"/>
                <a:ext cx="283350" cy="596731"/>
              </a:xfrm>
              <a:prstGeom prst="rect">
                <a:avLst/>
              </a:prstGeom>
              <a:solidFill>
                <a:srgbClr val="C0C0C0"/>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8" name="Rectangle 239"/>
              <p:cNvSpPr>
                <a:spLocks noChangeArrowheads="1"/>
              </p:cNvSpPr>
              <p:nvPr/>
            </p:nvSpPr>
            <p:spPr bwMode="auto">
              <a:xfrm>
                <a:off x="7158568" y="5026583"/>
                <a:ext cx="283350" cy="59673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79" name="Picture 240"/>
              <p:cNvPicPr>
                <a:picLocks noChangeAspect="1" noChangeArrowheads="1"/>
              </p:cNvPicPr>
              <p:nvPr/>
            </p:nvPicPr>
            <p:blipFill>
              <a:blip r:embed="rId10" cstate="screen"/>
              <a:srcRect/>
              <a:stretch>
                <a:fillRect/>
              </a:stretch>
            </p:blipFill>
            <p:spPr bwMode="auto">
              <a:xfrm>
                <a:off x="7186167" y="5051818"/>
                <a:ext cx="220791" cy="368132"/>
              </a:xfrm>
              <a:prstGeom prst="rect">
                <a:avLst/>
              </a:prstGeom>
              <a:noFill/>
              <a:ln w="9525">
                <a:noFill/>
                <a:miter lim="800000"/>
                <a:headEnd/>
                <a:tailEnd/>
              </a:ln>
            </p:spPr>
          </p:pic>
          <p:sp>
            <p:nvSpPr>
              <p:cNvPr id="280" name="Rectangle 241"/>
              <p:cNvSpPr>
                <a:spLocks noChangeArrowheads="1"/>
              </p:cNvSpPr>
              <p:nvPr/>
            </p:nvSpPr>
            <p:spPr bwMode="auto">
              <a:xfrm>
                <a:off x="7193527" y="5056272"/>
                <a:ext cx="213431" cy="36071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1" name="Freeform 242"/>
              <p:cNvSpPr>
                <a:spLocks noEditPoints="1"/>
              </p:cNvSpPr>
              <p:nvPr/>
            </p:nvSpPr>
            <p:spPr bwMode="auto">
              <a:xfrm>
                <a:off x="7219286" y="5074084"/>
                <a:ext cx="161914" cy="311725"/>
              </a:xfrm>
              <a:custGeom>
                <a:avLst/>
                <a:gdLst>
                  <a:gd name="T0" fmla="*/ 0 w 88"/>
                  <a:gd name="T1" fmla="*/ 2147483647 h 210"/>
                  <a:gd name="T2" fmla="*/ 2147483647 w 88"/>
                  <a:gd name="T3" fmla="*/ 2147483647 h 210"/>
                  <a:gd name="T4" fmla="*/ 2147483647 w 88"/>
                  <a:gd name="T5" fmla="*/ 2147483647 h 210"/>
                  <a:gd name="T6" fmla="*/ 0 w 88"/>
                  <a:gd name="T7" fmla="*/ 2147483647 h 210"/>
                  <a:gd name="T8" fmla="*/ 0 w 88"/>
                  <a:gd name="T9" fmla="*/ 2147483647 h 210"/>
                  <a:gd name="T10" fmla="*/ 0 w 88"/>
                  <a:gd name="T11" fmla="*/ 2147483647 h 210"/>
                  <a:gd name="T12" fmla="*/ 2147483647 w 88"/>
                  <a:gd name="T13" fmla="*/ 2147483647 h 210"/>
                  <a:gd name="T14" fmla="*/ 2147483647 w 88"/>
                  <a:gd name="T15" fmla="*/ 2147483647 h 210"/>
                  <a:gd name="T16" fmla="*/ 0 w 88"/>
                  <a:gd name="T17" fmla="*/ 2147483647 h 210"/>
                  <a:gd name="T18" fmla="*/ 0 w 88"/>
                  <a:gd name="T19" fmla="*/ 2147483647 h 210"/>
                  <a:gd name="T20" fmla="*/ 0 w 88"/>
                  <a:gd name="T21" fmla="*/ 2147483647 h 210"/>
                  <a:gd name="T22" fmla="*/ 2147483647 w 88"/>
                  <a:gd name="T23" fmla="*/ 2147483647 h 210"/>
                  <a:gd name="T24" fmla="*/ 2147483647 w 88"/>
                  <a:gd name="T25" fmla="*/ 2147483647 h 210"/>
                  <a:gd name="T26" fmla="*/ 0 w 88"/>
                  <a:gd name="T27" fmla="*/ 2147483647 h 210"/>
                  <a:gd name="T28" fmla="*/ 0 w 88"/>
                  <a:gd name="T29" fmla="*/ 2147483647 h 210"/>
                  <a:gd name="T30" fmla="*/ 0 w 88"/>
                  <a:gd name="T31" fmla="*/ 2147483647 h 210"/>
                  <a:gd name="T32" fmla="*/ 2147483647 w 88"/>
                  <a:gd name="T33" fmla="*/ 2147483647 h 210"/>
                  <a:gd name="T34" fmla="*/ 2147483647 w 88"/>
                  <a:gd name="T35" fmla="*/ 2147483647 h 210"/>
                  <a:gd name="T36" fmla="*/ 0 w 88"/>
                  <a:gd name="T37" fmla="*/ 2147483647 h 210"/>
                  <a:gd name="T38" fmla="*/ 0 w 88"/>
                  <a:gd name="T39" fmla="*/ 2147483647 h 210"/>
                  <a:gd name="T40" fmla="*/ 0 w 88"/>
                  <a:gd name="T41" fmla="*/ 2147483647 h 210"/>
                  <a:gd name="T42" fmla="*/ 2147483647 w 88"/>
                  <a:gd name="T43" fmla="*/ 2147483647 h 210"/>
                  <a:gd name="T44" fmla="*/ 2147483647 w 88"/>
                  <a:gd name="T45" fmla="*/ 2147483647 h 210"/>
                  <a:gd name="T46" fmla="*/ 0 w 88"/>
                  <a:gd name="T47" fmla="*/ 2147483647 h 210"/>
                  <a:gd name="T48" fmla="*/ 0 w 88"/>
                  <a:gd name="T49" fmla="*/ 2147483647 h 210"/>
                  <a:gd name="T50" fmla="*/ 0 w 88"/>
                  <a:gd name="T51" fmla="*/ 0 h 210"/>
                  <a:gd name="T52" fmla="*/ 2147483647 w 88"/>
                  <a:gd name="T53" fmla="*/ 0 h 210"/>
                  <a:gd name="T54" fmla="*/ 2147483647 w 88"/>
                  <a:gd name="T55" fmla="*/ 2147483647 h 210"/>
                  <a:gd name="T56" fmla="*/ 0 w 88"/>
                  <a:gd name="T57" fmla="*/ 2147483647 h 210"/>
                  <a:gd name="T58" fmla="*/ 0 w 88"/>
                  <a:gd name="T59" fmla="*/ 0 h 2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210"/>
                  <a:gd name="T92" fmla="*/ 88 w 88"/>
                  <a:gd name="T93" fmla="*/ 210 h 2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210">
                    <a:moveTo>
                      <a:pt x="0" y="189"/>
                    </a:moveTo>
                    <a:lnTo>
                      <a:pt x="88" y="189"/>
                    </a:lnTo>
                    <a:lnTo>
                      <a:pt x="88" y="210"/>
                    </a:lnTo>
                    <a:lnTo>
                      <a:pt x="0" y="210"/>
                    </a:lnTo>
                    <a:lnTo>
                      <a:pt x="0" y="189"/>
                    </a:lnTo>
                    <a:close/>
                    <a:moveTo>
                      <a:pt x="0" y="157"/>
                    </a:moveTo>
                    <a:lnTo>
                      <a:pt x="88" y="157"/>
                    </a:lnTo>
                    <a:lnTo>
                      <a:pt x="88" y="178"/>
                    </a:lnTo>
                    <a:lnTo>
                      <a:pt x="0" y="178"/>
                    </a:lnTo>
                    <a:lnTo>
                      <a:pt x="0" y="157"/>
                    </a:lnTo>
                    <a:close/>
                    <a:moveTo>
                      <a:pt x="0" y="125"/>
                    </a:moveTo>
                    <a:lnTo>
                      <a:pt x="88" y="125"/>
                    </a:lnTo>
                    <a:lnTo>
                      <a:pt x="88" y="146"/>
                    </a:lnTo>
                    <a:lnTo>
                      <a:pt x="0" y="146"/>
                    </a:lnTo>
                    <a:lnTo>
                      <a:pt x="0" y="125"/>
                    </a:lnTo>
                    <a:close/>
                    <a:moveTo>
                      <a:pt x="0" y="93"/>
                    </a:moveTo>
                    <a:lnTo>
                      <a:pt x="88" y="93"/>
                    </a:lnTo>
                    <a:lnTo>
                      <a:pt x="88" y="114"/>
                    </a:lnTo>
                    <a:lnTo>
                      <a:pt x="0" y="114"/>
                    </a:lnTo>
                    <a:lnTo>
                      <a:pt x="0" y="93"/>
                    </a:lnTo>
                    <a:close/>
                    <a:moveTo>
                      <a:pt x="0" y="47"/>
                    </a:moveTo>
                    <a:lnTo>
                      <a:pt x="88" y="47"/>
                    </a:lnTo>
                    <a:lnTo>
                      <a:pt x="88" y="83"/>
                    </a:lnTo>
                    <a:lnTo>
                      <a:pt x="0" y="83"/>
                    </a:lnTo>
                    <a:lnTo>
                      <a:pt x="0" y="47"/>
                    </a:lnTo>
                    <a:close/>
                    <a:moveTo>
                      <a:pt x="0" y="0"/>
                    </a:moveTo>
                    <a:lnTo>
                      <a:pt x="88" y="0"/>
                    </a:lnTo>
                    <a:lnTo>
                      <a:pt x="88" y="36"/>
                    </a:lnTo>
                    <a:lnTo>
                      <a:pt x="0" y="36"/>
                    </a:lnTo>
                    <a:lnTo>
                      <a:pt x="0" y="0"/>
                    </a:lnTo>
                    <a:close/>
                  </a:path>
                </a:pathLst>
              </a:custGeom>
              <a:solidFill>
                <a:srgbClr val="C0C0C0"/>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2" name="Rectangle 243"/>
              <p:cNvSpPr>
                <a:spLocks noChangeArrowheads="1"/>
              </p:cNvSpPr>
              <p:nvPr/>
            </p:nvSpPr>
            <p:spPr bwMode="auto">
              <a:xfrm>
                <a:off x="7219286" y="5354637"/>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3" name="Rectangle 244"/>
              <p:cNvSpPr>
                <a:spLocks noChangeArrowheads="1"/>
              </p:cNvSpPr>
              <p:nvPr/>
            </p:nvSpPr>
            <p:spPr bwMode="auto">
              <a:xfrm>
                <a:off x="7219286" y="5307136"/>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4" name="Rectangle 245"/>
              <p:cNvSpPr>
                <a:spLocks noChangeArrowheads="1"/>
              </p:cNvSpPr>
              <p:nvPr/>
            </p:nvSpPr>
            <p:spPr bwMode="auto">
              <a:xfrm>
                <a:off x="7219286" y="5259635"/>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5" name="Rectangle 246"/>
              <p:cNvSpPr>
                <a:spLocks noChangeArrowheads="1"/>
              </p:cNvSpPr>
              <p:nvPr/>
            </p:nvSpPr>
            <p:spPr bwMode="auto">
              <a:xfrm>
                <a:off x="7219286" y="5212134"/>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8" name="Rectangle 247"/>
              <p:cNvSpPr>
                <a:spLocks noChangeArrowheads="1"/>
              </p:cNvSpPr>
              <p:nvPr/>
            </p:nvSpPr>
            <p:spPr bwMode="auto">
              <a:xfrm>
                <a:off x="7219286" y="5143851"/>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1" name="Rectangle 248"/>
              <p:cNvSpPr>
                <a:spLocks noChangeArrowheads="1"/>
              </p:cNvSpPr>
              <p:nvPr/>
            </p:nvSpPr>
            <p:spPr bwMode="auto">
              <a:xfrm>
                <a:off x="7219286" y="5074084"/>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2" name="Rectangle 249"/>
              <p:cNvSpPr>
                <a:spLocks noChangeArrowheads="1"/>
              </p:cNvSpPr>
              <p:nvPr/>
            </p:nvSpPr>
            <p:spPr bwMode="auto">
              <a:xfrm>
                <a:off x="7169608" y="5623315"/>
                <a:ext cx="259430" cy="13360"/>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96" name="Picture 250"/>
              <p:cNvPicPr>
                <a:picLocks noChangeAspect="1" noChangeArrowheads="1"/>
              </p:cNvPicPr>
              <p:nvPr/>
            </p:nvPicPr>
            <p:blipFill>
              <a:blip r:embed="rId11" cstate="screen"/>
              <a:srcRect/>
              <a:stretch>
                <a:fillRect/>
              </a:stretch>
            </p:blipFill>
            <p:spPr bwMode="auto">
              <a:xfrm>
                <a:off x="7280004" y="5445185"/>
                <a:ext cx="47838" cy="38594"/>
              </a:xfrm>
              <a:prstGeom prst="rect">
                <a:avLst/>
              </a:prstGeom>
              <a:noFill/>
              <a:ln w="9525">
                <a:noFill/>
                <a:miter lim="800000"/>
                <a:headEnd/>
                <a:tailEnd/>
              </a:ln>
            </p:spPr>
          </p:pic>
          <p:pic>
            <p:nvPicPr>
              <p:cNvPr id="299" name="Picture 251"/>
              <p:cNvPicPr>
                <a:picLocks noChangeAspect="1" noChangeArrowheads="1"/>
              </p:cNvPicPr>
              <p:nvPr/>
            </p:nvPicPr>
            <p:blipFill>
              <a:blip r:embed="rId12" cstate="screen"/>
              <a:srcRect/>
              <a:stretch>
                <a:fillRect/>
              </a:stretch>
            </p:blipFill>
            <p:spPr bwMode="auto">
              <a:xfrm>
                <a:off x="7280004" y="5458545"/>
                <a:ext cx="31279" cy="25236"/>
              </a:xfrm>
              <a:prstGeom prst="rect">
                <a:avLst/>
              </a:prstGeom>
              <a:noFill/>
              <a:ln w="9525">
                <a:noFill/>
                <a:miter lim="800000"/>
                <a:headEnd/>
                <a:tailEnd/>
              </a:ln>
            </p:spPr>
          </p:pic>
          <p:pic>
            <p:nvPicPr>
              <p:cNvPr id="300" name="Picture 252"/>
              <p:cNvPicPr>
                <a:picLocks noChangeAspect="1" noChangeArrowheads="1"/>
              </p:cNvPicPr>
              <p:nvPr/>
            </p:nvPicPr>
            <p:blipFill>
              <a:blip r:embed="rId13" cstate="screen"/>
              <a:srcRect/>
              <a:stretch>
                <a:fillRect/>
              </a:stretch>
            </p:blipFill>
            <p:spPr bwMode="auto">
              <a:xfrm>
                <a:off x="7280004" y="5495656"/>
                <a:ext cx="31279" cy="25236"/>
              </a:xfrm>
              <a:prstGeom prst="rect">
                <a:avLst/>
              </a:prstGeom>
              <a:noFill/>
              <a:ln w="9525">
                <a:noFill/>
                <a:miter lim="800000"/>
                <a:headEnd/>
                <a:tailEnd/>
              </a:ln>
            </p:spPr>
          </p:pic>
          <p:sp>
            <p:nvSpPr>
              <p:cNvPr id="301" name="Rectangle 253"/>
              <p:cNvSpPr>
                <a:spLocks noChangeArrowheads="1"/>
              </p:cNvSpPr>
              <p:nvPr/>
            </p:nvSpPr>
            <p:spPr bwMode="auto">
              <a:xfrm>
                <a:off x="7257924" y="5100804"/>
                <a:ext cx="23919" cy="5937"/>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2" name="Picture 254"/>
              <p:cNvPicPr>
                <a:picLocks noChangeAspect="1" noChangeArrowheads="1"/>
              </p:cNvPicPr>
              <p:nvPr/>
            </p:nvPicPr>
            <p:blipFill>
              <a:blip r:embed="rId14" cstate="screen"/>
              <a:srcRect/>
              <a:stretch>
                <a:fillRect/>
              </a:stretch>
            </p:blipFill>
            <p:spPr bwMode="auto">
              <a:xfrm>
                <a:off x="7217445" y="5077053"/>
                <a:ext cx="141675" cy="13360"/>
              </a:xfrm>
              <a:prstGeom prst="rect">
                <a:avLst/>
              </a:prstGeom>
              <a:noFill/>
              <a:ln w="9525">
                <a:noFill/>
                <a:miter lim="800000"/>
                <a:headEnd/>
                <a:tailEnd/>
              </a:ln>
            </p:spPr>
          </p:pic>
          <p:pic>
            <p:nvPicPr>
              <p:cNvPr id="303" name="Picture 255"/>
              <p:cNvPicPr>
                <a:picLocks noChangeAspect="1" noChangeArrowheads="1"/>
              </p:cNvPicPr>
              <p:nvPr/>
            </p:nvPicPr>
            <p:blipFill>
              <a:blip r:embed="rId15" cstate="screen"/>
              <a:srcRect/>
              <a:stretch>
                <a:fillRect/>
              </a:stretch>
            </p:blipFill>
            <p:spPr bwMode="auto">
              <a:xfrm>
                <a:off x="7217445" y="5077053"/>
                <a:ext cx="141675" cy="13360"/>
              </a:xfrm>
              <a:prstGeom prst="rect">
                <a:avLst/>
              </a:prstGeom>
              <a:noFill/>
              <a:ln w="9525">
                <a:noFill/>
                <a:miter lim="800000"/>
                <a:headEnd/>
                <a:tailEnd/>
              </a:ln>
            </p:spPr>
          </p:pic>
          <p:sp>
            <p:nvSpPr>
              <p:cNvPr id="304" name="Rectangle 256"/>
              <p:cNvSpPr>
                <a:spLocks noChangeArrowheads="1"/>
              </p:cNvSpPr>
              <p:nvPr/>
            </p:nvSpPr>
            <p:spPr bwMode="auto">
              <a:xfrm>
                <a:off x="7230325" y="5084475"/>
                <a:ext cx="137995" cy="10392"/>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5" name="Picture 257"/>
              <p:cNvPicPr>
                <a:picLocks noChangeAspect="1" noChangeArrowheads="1"/>
              </p:cNvPicPr>
              <p:nvPr/>
            </p:nvPicPr>
            <p:blipFill>
              <a:blip r:embed="rId16" cstate="screen"/>
              <a:srcRect/>
              <a:stretch>
                <a:fillRect/>
              </a:stretch>
            </p:blipFill>
            <p:spPr bwMode="auto">
              <a:xfrm>
                <a:off x="7217445" y="5154242"/>
                <a:ext cx="141675" cy="25236"/>
              </a:xfrm>
              <a:prstGeom prst="rect">
                <a:avLst/>
              </a:prstGeom>
              <a:noFill/>
              <a:ln w="9525">
                <a:noFill/>
                <a:miter lim="800000"/>
                <a:headEnd/>
                <a:tailEnd/>
              </a:ln>
            </p:spPr>
          </p:pic>
          <p:pic>
            <p:nvPicPr>
              <p:cNvPr id="306" name="Picture 258"/>
              <p:cNvPicPr>
                <a:picLocks noChangeAspect="1" noChangeArrowheads="1"/>
              </p:cNvPicPr>
              <p:nvPr/>
            </p:nvPicPr>
            <p:blipFill>
              <a:blip r:embed="rId17" cstate="screen"/>
              <a:srcRect/>
              <a:stretch>
                <a:fillRect/>
              </a:stretch>
            </p:blipFill>
            <p:spPr bwMode="auto">
              <a:xfrm>
                <a:off x="7217445" y="5154242"/>
                <a:ext cx="141675" cy="25236"/>
              </a:xfrm>
              <a:prstGeom prst="rect">
                <a:avLst/>
              </a:prstGeom>
              <a:noFill/>
              <a:ln w="9525">
                <a:noFill/>
                <a:miter lim="800000"/>
                <a:headEnd/>
                <a:tailEnd/>
              </a:ln>
            </p:spPr>
          </p:pic>
          <p:sp>
            <p:nvSpPr>
              <p:cNvPr id="307" name="Freeform 259"/>
              <p:cNvSpPr>
                <a:spLocks/>
              </p:cNvSpPr>
              <p:nvPr/>
            </p:nvSpPr>
            <p:spPr bwMode="auto">
              <a:xfrm>
                <a:off x="7228485" y="5155726"/>
                <a:ext cx="136154" cy="20781"/>
              </a:xfrm>
              <a:custGeom>
                <a:avLst/>
                <a:gdLst>
                  <a:gd name="T0" fmla="*/ 0 w 139"/>
                  <a:gd name="T1" fmla="*/ 2147483647 h 26"/>
                  <a:gd name="T2" fmla="*/ 2147483647 w 139"/>
                  <a:gd name="T3" fmla="*/ 2147483647 h 26"/>
                  <a:gd name="T4" fmla="*/ 2147483647 w 139"/>
                  <a:gd name="T5" fmla="*/ 2147483647 h 26"/>
                  <a:gd name="T6" fmla="*/ 2147483647 w 139"/>
                  <a:gd name="T7" fmla="*/ 2147483647 h 26"/>
                  <a:gd name="T8" fmla="*/ 2147483647 w 139"/>
                  <a:gd name="T9" fmla="*/ 2147483647 h 26"/>
                  <a:gd name="T10" fmla="*/ 2147483647 w 139"/>
                  <a:gd name="T11" fmla="*/ 2147483647 h 26"/>
                  <a:gd name="T12" fmla="*/ 0 w 139"/>
                  <a:gd name="T13" fmla="*/ 2147483647 h 26"/>
                  <a:gd name="T14" fmla="*/ 0 w 139"/>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26"/>
                  <a:gd name="T26" fmla="*/ 139 w 13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26">
                    <a:moveTo>
                      <a:pt x="0" y="6"/>
                    </a:moveTo>
                    <a:lnTo>
                      <a:pt x="38" y="6"/>
                    </a:lnTo>
                    <a:cubicBezTo>
                      <a:pt x="63" y="0"/>
                      <a:pt x="89" y="0"/>
                      <a:pt x="114" y="6"/>
                    </a:cubicBezTo>
                    <a:lnTo>
                      <a:pt x="139" y="6"/>
                    </a:lnTo>
                    <a:lnTo>
                      <a:pt x="139" y="26"/>
                    </a:lnTo>
                    <a:lnTo>
                      <a:pt x="0" y="26"/>
                    </a:lnTo>
                    <a:lnTo>
                      <a:pt x="0" y="6"/>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8" name="Rectangle 260"/>
              <p:cNvSpPr>
                <a:spLocks noChangeArrowheads="1"/>
              </p:cNvSpPr>
              <p:nvPr/>
            </p:nvSpPr>
            <p:spPr bwMode="auto">
              <a:xfrm>
                <a:off x="7234005" y="5167602"/>
                <a:ext cx="125116" cy="4453"/>
              </a:xfrm>
              <a:prstGeom prst="rect">
                <a:avLst/>
              </a:prstGeom>
              <a:solidFill>
                <a:srgbClr val="DBDAC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9" name="Rectangle 261"/>
              <p:cNvSpPr>
                <a:spLocks noChangeArrowheads="1"/>
              </p:cNvSpPr>
              <p:nvPr/>
            </p:nvSpPr>
            <p:spPr bwMode="auto">
              <a:xfrm>
                <a:off x="7234005" y="5167602"/>
                <a:ext cx="125116" cy="445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10" name="Picture 262"/>
              <p:cNvPicPr>
                <a:picLocks noChangeAspect="1" noChangeArrowheads="1"/>
              </p:cNvPicPr>
              <p:nvPr/>
            </p:nvPicPr>
            <p:blipFill>
              <a:blip r:embed="rId18" cstate="screen"/>
              <a:srcRect/>
              <a:stretch>
                <a:fillRect/>
              </a:stretch>
            </p:blipFill>
            <p:spPr bwMode="auto">
              <a:xfrm>
                <a:off x="7217445" y="5216587"/>
                <a:ext cx="141675" cy="26720"/>
              </a:xfrm>
              <a:prstGeom prst="rect">
                <a:avLst/>
              </a:prstGeom>
              <a:noFill/>
              <a:ln w="9525">
                <a:noFill/>
                <a:miter lim="800000"/>
                <a:headEnd/>
                <a:tailEnd/>
              </a:ln>
            </p:spPr>
          </p:pic>
          <p:pic>
            <p:nvPicPr>
              <p:cNvPr id="311" name="Picture 263"/>
              <p:cNvPicPr>
                <a:picLocks noChangeAspect="1" noChangeArrowheads="1"/>
              </p:cNvPicPr>
              <p:nvPr/>
            </p:nvPicPr>
            <p:blipFill>
              <a:blip r:embed="rId19" cstate="screen"/>
              <a:srcRect/>
              <a:stretch>
                <a:fillRect/>
              </a:stretch>
            </p:blipFill>
            <p:spPr bwMode="auto">
              <a:xfrm>
                <a:off x="7217445" y="5216587"/>
                <a:ext cx="141675" cy="26720"/>
              </a:xfrm>
              <a:prstGeom prst="rect">
                <a:avLst/>
              </a:prstGeom>
              <a:noFill/>
              <a:ln w="9525">
                <a:noFill/>
                <a:miter lim="800000"/>
                <a:headEnd/>
                <a:tailEnd/>
              </a:ln>
            </p:spPr>
          </p:pic>
          <p:sp>
            <p:nvSpPr>
              <p:cNvPr id="314" name="Freeform 264"/>
              <p:cNvSpPr>
                <a:spLocks/>
              </p:cNvSpPr>
              <p:nvPr/>
            </p:nvSpPr>
            <p:spPr bwMode="auto">
              <a:xfrm>
                <a:off x="7228485" y="5216587"/>
                <a:ext cx="141675" cy="17813"/>
              </a:xfrm>
              <a:custGeom>
                <a:avLst/>
                <a:gdLst>
                  <a:gd name="T0" fmla="*/ 0 w 144"/>
                  <a:gd name="T1" fmla="*/ 2147483647 h 22"/>
                  <a:gd name="T2" fmla="*/ 0 w 144"/>
                  <a:gd name="T3" fmla="*/ 2147483647 h 22"/>
                  <a:gd name="T4" fmla="*/ 2147483647 w 144"/>
                  <a:gd name="T5" fmla="*/ 2147483647 h 22"/>
                  <a:gd name="T6" fmla="*/ 2147483647 w 144"/>
                  <a:gd name="T7" fmla="*/ 2147483647 h 22"/>
                  <a:gd name="T8" fmla="*/ 2147483647 w 144"/>
                  <a:gd name="T9" fmla="*/ 2147483647 h 22"/>
                  <a:gd name="T10" fmla="*/ 2147483647 w 144"/>
                  <a:gd name="T11" fmla="*/ 2147483647 h 22"/>
                  <a:gd name="T12" fmla="*/ 2147483647 w 144"/>
                  <a:gd name="T13" fmla="*/ 2147483647 h 22"/>
                  <a:gd name="T14" fmla="*/ 2147483647 w 144"/>
                  <a:gd name="T15" fmla="*/ 2147483647 h 22"/>
                  <a:gd name="T16" fmla="*/ 2147483647 w 144"/>
                  <a:gd name="T17" fmla="*/ 2147483647 h 22"/>
                  <a:gd name="T18" fmla="*/ 2147483647 w 144"/>
                  <a:gd name="T19" fmla="*/ 2147483647 h 22"/>
                  <a:gd name="T20" fmla="*/ 0 w 14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22"/>
                  <a:gd name="T35" fmla="*/ 144 w 14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22">
                    <a:moveTo>
                      <a:pt x="0" y="17"/>
                    </a:moveTo>
                    <a:lnTo>
                      <a:pt x="0" y="6"/>
                    </a:lnTo>
                    <a:lnTo>
                      <a:pt x="46" y="6"/>
                    </a:lnTo>
                    <a:cubicBezTo>
                      <a:pt x="62" y="0"/>
                      <a:pt x="82" y="0"/>
                      <a:pt x="98" y="6"/>
                    </a:cubicBezTo>
                    <a:lnTo>
                      <a:pt x="144" y="6"/>
                    </a:lnTo>
                    <a:lnTo>
                      <a:pt x="144" y="17"/>
                    </a:lnTo>
                    <a:lnTo>
                      <a:pt x="98" y="17"/>
                    </a:lnTo>
                    <a:cubicBezTo>
                      <a:pt x="81" y="22"/>
                      <a:pt x="62" y="22"/>
                      <a:pt x="46" y="17"/>
                    </a:cubicBezTo>
                    <a:lnTo>
                      <a:pt x="0" y="17"/>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5" name="Freeform 267"/>
              <p:cNvSpPr>
                <a:spLocks noEditPoints="1"/>
              </p:cNvSpPr>
              <p:nvPr/>
            </p:nvSpPr>
            <p:spPr bwMode="auto">
              <a:xfrm>
                <a:off x="7300243" y="5099319"/>
                <a:ext cx="69917" cy="139534"/>
              </a:xfrm>
              <a:custGeom>
                <a:avLst/>
                <a:gdLst>
                  <a:gd name="T0" fmla="*/ 2147483647 w 38"/>
                  <a:gd name="T1" fmla="*/ 2147483647 h 94"/>
                  <a:gd name="T2" fmla="*/ 2147483647 w 38"/>
                  <a:gd name="T3" fmla="*/ 2147483647 h 94"/>
                  <a:gd name="T4" fmla="*/ 2147483647 w 38"/>
                  <a:gd name="T5" fmla="*/ 0 h 94"/>
                  <a:gd name="T6" fmla="*/ 2147483647 w 38"/>
                  <a:gd name="T7" fmla="*/ 0 h 94"/>
                  <a:gd name="T8" fmla="*/ 2147483647 w 38"/>
                  <a:gd name="T9" fmla="*/ 2147483647 h 94"/>
                  <a:gd name="T10" fmla="*/ 2147483647 w 38"/>
                  <a:gd name="T11" fmla="*/ 2147483647 h 94"/>
                  <a:gd name="T12" fmla="*/ 2147483647 w 38"/>
                  <a:gd name="T13" fmla="*/ 2147483647 h 94"/>
                  <a:gd name="T14" fmla="*/ 2147483647 w 38"/>
                  <a:gd name="T15" fmla="*/ 2147483647 h 94"/>
                  <a:gd name="T16" fmla="*/ 2147483647 w 38"/>
                  <a:gd name="T17" fmla="*/ 2147483647 h 94"/>
                  <a:gd name="T18" fmla="*/ 0 w 38"/>
                  <a:gd name="T19" fmla="*/ 2147483647 h 94"/>
                  <a:gd name="T20" fmla="*/ 2147483647 w 38"/>
                  <a:gd name="T21" fmla="*/ 2147483647 h 94"/>
                  <a:gd name="T22" fmla="*/ 2147483647 w 38"/>
                  <a:gd name="T23" fmla="*/ 2147483647 h 94"/>
                  <a:gd name="T24" fmla="*/ 0 w 38"/>
                  <a:gd name="T25" fmla="*/ 2147483647 h 94"/>
                  <a:gd name="T26" fmla="*/ 2147483647 w 38"/>
                  <a:gd name="T27" fmla="*/ 2147483647 h 94"/>
                  <a:gd name="T28" fmla="*/ 2147483647 w 38"/>
                  <a:gd name="T29" fmla="*/ 2147483647 h 94"/>
                  <a:gd name="T30" fmla="*/ 2147483647 w 38"/>
                  <a:gd name="T31" fmla="*/ 2147483647 h 94"/>
                  <a:gd name="T32" fmla="*/ 2147483647 w 38"/>
                  <a:gd name="T33" fmla="*/ 2147483647 h 94"/>
                  <a:gd name="T34" fmla="*/ 2147483647 w 38"/>
                  <a:gd name="T35" fmla="*/ 2147483647 h 94"/>
                  <a:gd name="T36" fmla="*/ 2147483647 w 38"/>
                  <a:gd name="T37" fmla="*/ 2147483647 h 94"/>
                  <a:gd name="T38" fmla="*/ 2147483647 w 38"/>
                  <a:gd name="T39" fmla="*/ 2147483647 h 94"/>
                  <a:gd name="T40" fmla="*/ 2147483647 w 38"/>
                  <a:gd name="T41" fmla="*/ 2147483647 h 94"/>
                  <a:gd name="T42" fmla="*/ 2147483647 w 38"/>
                  <a:gd name="T43" fmla="*/ 2147483647 h 94"/>
                  <a:gd name="T44" fmla="*/ 2147483647 w 38"/>
                  <a:gd name="T45" fmla="*/ 2147483647 h 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
                  <a:gd name="T70" fmla="*/ 0 h 94"/>
                  <a:gd name="T71" fmla="*/ 38 w 38"/>
                  <a:gd name="T72" fmla="*/ 94 h 9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 h="94">
                    <a:moveTo>
                      <a:pt x="27" y="5"/>
                    </a:moveTo>
                    <a:lnTo>
                      <a:pt x="37" y="5"/>
                    </a:lnTo>
                    <a:lnTo>
                      <a:pt x="37" y="0"/>
                    </a:lnTo>
                    <a:lnTo>
                      <a:pt x="27" y="0"/>
                    </a:lnTo>
                    <a:lnTo>
                      <a:pt x="27" y="5"/>
                    </a:lnTo>
                    <a:moveTo>
                      <a:pt x="16" y="4"/>
                    </a:moveTo>
                    <a:lnTo>
                      <a:pt x="10" y="8"/>
                    </a:lnTo>
                    <a:lnTo>
                      <a:pt x="10" y="1"/>
                    </a:lnTo>
                    <a:lnTo>
                      <a:pt x="16" y="4"/>
                    </a:lnTo>
                    <a:moveTo>
                      <a:pt x="0" y="4"/>
                    </a:moveTo>
                    <a:lnTo>
                      <a:pt x="6" y="1"/>
                    </a:lnTo>
                    <a:lnTo>
                      <a:pt x="6" y="8"/>
                    </a:lnTo>
                    <a:lnTo>
                      <a:pt x="0" y="4"/>
                    </a:lnTo>
                    <a:moveTo>
                      <a:pt x="21" y="59"/>
                    </a:moveTo>
                    <a:lnTo>
                      <a:pt x="35" y="59"/>
                    </a:lnTo>
                    <a:lnTo>
                      <a:pt x="35" y="55"/>
                    </a:lnTo>
                    <a:lnTo>
                      <a:pt x="21" y="55"/>
                    </a:lnTo>
                    <a:lnTo>
                      <a:pt x="21" y="59"/>
                    </a:lnTo>
                    <a:moveTo>
                      <a:pt x="24" y="94"/>
                    </a:moveTo>
                    <a:lnTo>
                      <a:pt x="38" y="94"/>
                    </a:lnTo>
                    <a:lnTo>
                      <a:pt x="38" y="91"/>
                    </a:lnTo>
                    <a:lnTo>
                      <a:pt x="24" y="91"/>
                    </a:lnTo>
                    <a:lnTo>
                      <a:pt x="24" y="94"/>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7" name="Freeform 268"/>
              <p:cNvSpPr>
                <a:spLocks noEditPoints="1"/>
              </p:cNvSpPr>
              <p:nvPr/>
            </p:nvSpPr>
            <p:spPr bwMode="auto">
              <a:xfrm>
                <a:off x="7228485" y="5100804"/>
                <a:ext cx="14720" cy="84611"/>
              </a:xfrm>
              <a:custGeom>
                <a:avLst/>
                <a:gdLst>
                  <a:gd name="T0" fmla="*/ 2147483647 w 8"/>
                  <a:gd name="T1" fmla="*/ 0 h 57"/>
                  <a:gd name="T2" fmla="*/ 2147483647 w 8"/>
                  <a:gd name="T3" fmla="*/ 0 h 57"/>
                  <a:gd name="T4" fmla="*/ 0 w 8"/>
                  <a:gd name="T5" fmla="*/ 2147483647 h 57"/>
                  <a:gd name="T6" fmla="*/ 2147483647 w 8"/>
                  <a:gd name="T7" fmla="*/ 2147483647 h 57"/>
                  <a:gd name="T8" fmla="*/ 0 60000 65536"/>
                  <a:gd name="T9" fmla="*/ 0 60000 65536"/>
                  <a:gd name="T10" fmla="*/ 0 60000 65536"/>
                  <a:gd name="T11" fmla="*/ 0 60000 65536"/>
                  <a:gd name="T12" fmla="*/ 0 w 8"/>
                  <a:gd name="T13" fmla="*/ 0 h 57"/>
                  <a:gd name="T14" fmla="*/ 8 w 8"/>
                  <a:gd name="T15" fmla="*/ 57 h 57"/>
                </a:gdLst>
                <a:ahLst/>
                <a:cxnLst>
                  <a:cxn ang="T8">
                    <a:pos x="T0" y="T1"/>
                  </a:cxn>
                  <a:cxn ang="T9">
                    <a:pos x="T2" y="T3"/>
                  </a:cxn>
                  <a:cxn ang="T10">
                    <a:pos x="T4" y="T5"/>
                  </a:cxn>
                  <a:cxn ang="T11">
                    <a:pos x="T6" y="T7"/>
                  </a:cxn>
                </a:cxnLst>
                <a:rect l="T12" t="T13" r="T14" b="T15"/>
                <a:pathLst>
                  <a:path w="8" h="57">
                    <a:moveTo>
                      <a:pt x="2" y="0"/>
                    </a:moveTo>
                    <a:lnTo>
                      <a:pt x="8" y="0"/>
                    </a:lnTo>
                    <a:moveTo>
                      <a:pt x="0" y="57"/>
                    </a:moveTo>
                    <a:lnTo>
                      <a:pt x="7" y="57"/>
                    </a:lnTo>
                  </a:path>
                </a:pathLst>
              </a:custGeom>
              <a:noFill/>
              <a:ln w="4763">
                <a:solidFill>
                  <a:srgbClr val="00FF00"/>
                </a:solid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8" name="Rectangle 269"/>
              <p:cNvSpPr>
                <a:spLocks noChangeArrowheads="1"/>
              </p:cNvSpPr>
              <p:nvPr/>
            </p:nvSpPr>
            <p:spPr bwMode="auto">
              <a:xfrm>
                <a:off x="7186167" y="5433311"/>
                <a:ext cx="14720" cy="164769"/>
              </a:xfrm>
              <a:prstGeom prst="rect">
                <a:avLst/>
              </a:prstGeom>
              <a:solidFill>
                <a:srgbClr val="B6B6B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9" name="Rectangle 270"/>
              <p:cNvSpPr>
                <a:spLocks noChangeArrowheads="1"/>
              </p:cNvSpPr>
              <p:nvPr/>
            </p:nvSpPr>
            <p:spPr bwMode="auto">
              <a:xfrm>
                <a:off x="7200887" y="5433311"/>
                <a:ext cx="16559" cy="164769"/>
              </a:xfrm>
              <a:prstGeom prst="rect">
                <a:avLst/>
              </a:prstGeom>
              <a:solidFill>
                <a:srgbClr val="71717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0" name="Rectangle 271"/>
              <p:cNvSpPr>
                <a:spLocks noChangeArrowheads="1"/>
              </p:cNvSpPr>
              <p:nvPr/>
            </p:nvSpPr>
            <p:spPr bwMode="auto">
              <a:xfrm>
                <a:off x="7217445" y="5433311"/>
                <a:ext cx="14720" cy="164769"/>
              </a:xfrm>
              <a:prstGeom prst="rect">
                <a:avLst/>
              </a:prstGeom>
              <a:solidFill>
                <a:srgbClr val="878787"/>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1" name="Rectangle 272"/>
              <p:cNvSpPr>
                <a:spLocks noChangeArrowheads="1"/>
              </p:cNvSpPr>
              <p:nvPr/>
            </p:nvSpPr>
            <p:spPr bwMode="auto">
              <a:xfrm>
                <a:off x="7232165" y="5433311"/>
                <a:ext cx="16559" cy="164769"/>
              </a:xfrm>
              <a:prstGeom prst="rect">
                <a:avLst/>
              </a:prstGeom>
              <a:solidFill>
                <a:srgbClr val="9C9C9C"/>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2" name="Rectangle 273"/>
              <p:cNvSpPr>
                <a:spLocks noChangeArrowheads="1"/>
              </p:cNvSpPr>
              <p:nvPr/>
            </p:nvSpPr>
            <p:spPr bwMode="auto">
              <a:xfrm>
                <a:off x="7248724" y="5433311"/>
                <a:ext cx="16559" cy="164769"/>
              </a:xfrm>
              <a:prstGeom prst="rect">
                <a:avLst/>
              </a:prstGeom>
              <a:solidFill>
                <a:srgbClr val="B1B1B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3" name="Rectangle 274"/>
              <p:cNvSpPr>
                <a:spLocks noChangeArrowheads="1"/>
              </p:cNvSpPr>
              <p:nvPr/>
            </p:nvSpPr>
            <p:spPr bwMode="auto">
              <a:xfrm>
                <a:off x="7327842" y="5433311"/>
                <a:ext cx="14720" cy="164769"/>
              </a:xfrm>
              <a:prstGeom prst="rect">
                <a:avLst/>
              </a:prstGeom>
              <a:solidFill>
                <a:srgbClr val="75757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4" name="Rectangle 275"/>
              <p:cNvSpPr>
                <a:spLocks noChangeArrowheads="1"/>
              </p:cNvSpPr>
              <p:nvPr/>
            </p:nvSpPr>
            <p:spPr bwMode="auto">
              <a:xfrm>
                <a:off x="7342561" y="5433311"/>
                <a:ext cx="16559" cy="164769"/>
              </a:xfrm>
              <a:prstGeom prst="rect">
                <a:avLst/>
              </a:prstGeom>
              <a:solidFill>
                <a:srgbClr val="BABAB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5" name="Rectangle 276"/>
              <p:cNvSpPr>
                <a:spLocks noChangeArrowheads="1"/>
              </p:cNvSpPr>
              <p:nvPr/>
            </p:nvSpPr>
            <p:spPr bwMode="auto">
              <a:xfrm>
                <a:off x="7359121" y="5433311"/>
                <a:ext cx="14720" cy="164769"/>
              </a:xfrm>
              <a:prstGeom prst="rect">
                <a:avLst/>
              </a:prstGeom>
              <a:solidFill>
                <a:srgbClr val="A5A5A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6" name="Rectangle 277"/>
              <p:cNvSpPr>
                <a:spLocks noChangeArrowheads="1"/>
              </p:cNvSpPr>
              <p:nvPr/>
            </p:nvSpPr>
            <p:spPr bwMode="auto">
              <a:xfrm>
                <a:off x="7373840" y="5433311"/>
                <a:ext cx="16559" cy="164769"/>
              </a:xfrm>
              <a:prstGeom prst="rect">
                <a:avLst/>
              </a:prstGeom>
              <a:solidFill>
                <a:srgbClr val="8F8F8F"/>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7" name="Rectangle 278"/>
              <p:cNvSpPr>
                <a:spLocks noChangeArrowheads="1"/>
              </p:cNvSpPr>
              <p:nvPr/>
            </p:nvSpPr>
            <p:spPr bwMode="auto">
              <a:xfrm>
                <a:off x="7390399" y="5433311"/>
                <a:ext cx="16559" cy="164769"/>
              </a:xfrm>
              <a:prstGeom prst="rect">
                <a:avLst/>
              </a:prstGeom>
              <a:solidFill>
                <a:srgbClr val="7B7B7B"/>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8" name="Freeform 279"/>
              <p:cNvSpPr>
                <a:spLocks/>
              </p:cNvSpPr>
              <p:nvPr/>
            </p:nvSpPr>
            <p:spPr bwMode="auto">
              <a:xfrm>
                <a:off x="7158568" y="4950878"/>
                <a:ext cx="377185" cy="685795"/>
              </a:xfrm>
              <a:custGeom>
                <a:avLst/>
                <a:gdLst>
                  <a:gd name="T0" fmla="*/ 2147483647 w 205"/>
                  <a:gd name="T1" fmla="*/ 2147483647 h 462"/>
                  <a:gd name="T2" fmla="*/ 2147483647 w 205"/>
                  <a:gd name="T3" fmla="*/ 2147483647 h 462"/>
                  <a:gd name="T4" fmla="*/ 0 w 205"/>
                  <a:gd name="T5" fmla="*/ 2147483647 h 462"/>
                  <a:gd name="T6" fmla="*/ 0 w 205"/>
                  <a:gd name="T7" fmla="*/ 2147483647 h 462"/>
                  <a:gd name="T8" fmla="*/ 2147483647 w 205"/>
                  <a:gd name="T9" fmla="*/ 0 h 462"/>
                  <a:gd name="T10" fmla="*/ 2147483647 w 205"/>
                  <a:gd name="T11" fmla="*/ 0 h 462"/>
                  <a:gd name="T12" fmla="*/ 2147483647 w 205"/>
                  <a:gd name="T13" fmla="*/ 2147483647 h 462"/>
                  <a:gd name="T14" fmla="*/ 2147483647 w 205"/>
                  <a:gd name="T15" fmla="*/ 2147483647 h 462"/>
                  <a:gd name="T16" fmla="*/ 2147483647 w 205"/>
                  <a:gd name="T17" fmla="*/ 2147483647 h 462"/>
                  <a:gd name="T18" fmla="*/ 2147483647 w 205"/>
                  <a:gd name="T19" fmla="*/ 2147483647 h 462"/>
                  <a:gd name="T20" fmla="*/ 2147483647 w 205"/>
                  <a:gd name="T21" fmla="*/ 2147483647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462"/>
                  <a:gd name="T35" fmla="*/ 205 w 20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462">
                    <a:moveTo>
                      <a:pt x="6" y="462"/>
                    </a:moveTo>
                    <a:lnTo>
                      <a:pt x="6" y="453"/>
                    </a:lnTo>
                    <a:lnTo>
                      <a:pt x="0" y="453"/>
                    </a:lnTo>
                    <a:lnTo>
                      <a:pt x="0" y="51"/>
                    </a:lnTo>
                    <a:lnTo>
                      <a:pt x="51" y="0"/>
                    </a:lnTo>
                    <a:lnTo>
                      <a:pt x="205" y="0"/>
                    </a:lnTo>
                    <a:lnTo>
                      <a:pt x="205" y="401"/>
                    </a:lnTo>
                    <a:lnTo>
                      <a:pt x="202" y="404"/>
                    </a:lnTo>
                    <a:lnTo>
                      <a:pt x="202" y="407"/>
                    </a:lnTo>
                    <a:lnTo>
                      <a:pt x="147" y="462"/>
                    </a:lnTo>
                    <a:lnTo>
                      <a:pt x="6" y="462"/>
                    </a:lnTo>
                  </a:path>
                </a:pathLst>
              </a:custGeom>
              <a:noFill/>
              <a:ln w="12700"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grpSp>
        <p:sp>
          <p:nvSpPr>
            <p:cNvPr id="272" name="Text Box 60"/>
            <p:cNvSpPr txBox="1">
              <a:spLocks noChangeArrowheads="1"/>
            </p:cNvSpPr>
            <p:nvPr/>
          </p:nvSpPr>
          <p:spPr bwMode="auto">
            <a:xfrm>
              <a:off x="7664417" y="4914835"/>
              <a:ext cx="1015309" cy="683230"/>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include data from others</a:t>
              </a:r>
            </a:p>
          </p:txBody>
        </p:sp>
        <p:sp>
          <p:nvSpPr>
            <p:cNvPr id="273" name="Line 599"/>
            <p:cNvSpPr>
              <a:spLocks noChangeShapeType="1"/>
            </p:cNvSpPr>
            <p:nvPr/>
          </p:nvSpPr>
          <p:spPr bwMode="auto">
            <a:xfrm>
              <a:off x="7142419"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938"/>
            <a:ext cx="8229600" cy="1042987"/>
          </a:xfrm>
        </p:spPr>
        <p:txBody>
          <a:bodyPr>
            <a:normAutofit fontScale="90000"/>
          </a:bodyPr>
          <a:lstStyle/>
          <a:p>
            <a:r>
              <a:rPr lang="en-US" dirty="0" smtClean="0">
                <a:solidFill>
                  <a:srgbClr val="000000"/>
                </a:solidFill>
              </a:rPr>
              <a:t>Where does HydroDesktop Fit in HIS</a:t>
            </a:r>
            <a:endParaRPr lang="en-US" dirty="0" smtClean="0">
              <a:solidFill>
                <a:srgbClr val="FF0000"/>
              </a:solidFill>
            </a:endParaRPr>
          </a:p>
        </p:txBody>
      </p:sp>
      <p:sp>
        <p:nvSpPr>
          <p:cNvPr id="61" name="Rectangle 60"/>
          <p:cNvSpPr/>
          <p:nvPr/>
        </p:nvSpPr>
        <p:spPr bwMode="auto">
          <a:xfrm>
            <a:off x="3535363" y="1654175"/>
            <a:ext cx="2297112" cy="862013"/>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Discovery and </a:t>
            </a:r>
            <a:r>
              <a:rPr lang="en-US" kern="0" dirty="0" smtClean="0">
                <a:solidFill>
                  <a:sysClr val="window" lastClr="FFFFFF"/>
                </a:solidFill>
                <a:latin typeface="Calibri"/>
              </a:rPr>
              <a:t>Integration</a:t>
            </a:r>
            <a:endParaRPr lang="en-US" kern="0" dirty="0">
              <a:solidFill>
                <a:sysClr val="window" lastClr="FFFFFF"/>
              </a:solidFill>
              <a:latin typeface="Calibri"/>
            </a:endParaRPr>
          </a:p>
        </p:txBody>
      </p:sp>
      <p:sp>
        <p:nvSpPr>
          <p:cNvPr id="62" name="Rectangle 61"/>
          <p:cNvSpPr/>
          <p:nvPr/>
        </p:nvSpPr>
        <p:spPr bwMode="auto">
          <a:xfrm>
            <a:off x="955675" y="4321175"/>
            <a:ext cx="2076450" cy="862013"/>
          </a:xfrm>
          <a:prstGeom prst="rect">
            <a:avLst/>
          </a:prstGeom>
          <a:solidFill>
            <a:srgbClr val="4F81BD"/>
          </a:solidFill>
          <a:ln w="25400" cap="flat" cmpd="sng" algn="ctr">
            <a:solidFill>
              <a:srgbClr val="4F81BD">
                <a:shade val="50000"/>
              </a:srgbClr>
            </a:solidFill>
            <a:prstDash val="solid"/>
          </a:ln>
          <a:effectLst/>
        </p:spPr>
        <p:txBody>
          <a:bodyPr tIns="274320" anchor="ctr" anchorCtr="0"/>
          <a:lstStyle/>
          <a:p>
            <a:pPr algn="ctr" fontAlgn="auto">
              <a:spcBef>
                <a:spcPts val="0"/>
              </a:spcBef>
              <a:spcAft>
                <a:spcPts val="0"/>
              </a:spcAft>
              <a:defRPr/>
            </a:pPr>
            <a:r>
              <a:rPr lang="en-US" kern="0" dirty="0">
                <a:solidFill>
                  <a:sysClr val="window" lastClr="FFFFFF"/>
                </a:solidFill>
                <a:latin typeface="Calibri"/>
              </a:rPr>
              <a:t>Data </a:t>
            </a:r>
            <a:r>
              <a:rPr lang="en-US" kern="0" dirty="0" smtClean="0">
                <a:solidFill>
                  <a:sysClr val="window" lastClr="FFFFFF"/>
                </a:solidFill>
                <a:latin typeface="Calibri"/>
              </a:rPr>
              <a:t>Publication</a:t>
            </a:r>
            <a:endParaRPr lang="en-US" kern="0" dirty="0">
              <a:solidFill>
                <a:sysClr val="window" lastClr="FFFFFF"/>
              </a:solidFill>
              <a:latin typeface="Calibri"/>
            </a:endParaRPr>
          </a:p>
        </p:txBody>
      </p:sp>
      <p:sp>
        <p:nvSpPr>
          <p:cNvPr id="63" name="Rectangle 62"/>
          <p:cNvSpPr/>
          <p:nvPr/>
        </p:nvSpPr>
        <p:spPr bwMode="auto">
          <a:xfrm>
            <a:off x="6634163" y="4314825"/>
            <a:ext cx="2073275" cy="862013"/>
          </a:xfrm>
          <a:prstGeom prst="rect">
            <a:avLst/>
          </a:prstGeom>
          <a:solidFill>
            <a:srgbClr val="4F81BD"/>
          </a:solidFill>
          <a:ln w="25400" cap="flat" cmpd="sng" algn="ctr">
            <a:solidFill>
              <a:srgbClr val="4F81BD">
                <a:shade val="50000"/>
              </a:srgbClr>
            </a:solidFill>
            <a:prstDash val="solid"/>
          </a:ln>
          <a:effectLst/>
        </p:spPr>
        <p:txBody>
          <a:bodyPr anchor="b"/>
          <a:lstStyle/>
          <a:p>
            <a:pPr algn="ctr" fontAlgn="auto">
              <a:spcBef>
                <a:spcPts val="0"/>
              </a:spcBef>
              <a:spcAft>
                <a:spcPts val="0"/>
              </a:spcAft>
              <a:defRPr/>
            </a:pPr>
            <a:r>
              <a:rPr lang="en-US" kern="0" dirty="0">
                <a:solidFill>
                  <a:sysClr val="window" lastClr="FFFFFF"/>
                </a:solidFill>
                <a:latin typeface="Calibri"/>
              </a:rPr>
              <a:t>Data Synthesis and </a:t>
            </a:r>
            <a:r>
              <a:rPr lang="en-US" kern="0" dirty="0" smtClean="0">
                <a:solidFill>
                  <a:sysClr val="window" lastClr="FFFFFF"/>
                </a:solidFill>
                <a:latin typeface="Calibri"/>
              </a:rPr>
              <a:t>Research</a:t>
            </a:r>
            <a:endParaRPr lang="en-US" kern="0" dirty="0">
              <a:solidFill>
                <a:sysClr val="window" lastClr="FFFFFF"/>
              </a:solidFill>
              <a:latin typeface="Calibri"/>
            </a:endParaRPr>
          </a:p>
        </p:txBody>
      </p:sp>
      <p:cxnSp>
        <p:nvCxnSpPr>
          <p:cNvPr id="34824" name="Straight Arrow Connector 63"/>
          <p:cNvCxnSpPr>
            <a:cxnSpLocks noChangeShapeType="1"/>
            <a:stCxn id="62" idx="0"/>
            <a:endCxn id="61" idx="2"/>
          </p:cNvCxnSpPr>
          <p:nvPr/>
        </p:nvCxnSpPr>
        <p:spPr bwMode="auto">
          <a:xfrm rot="5400000" flipH="1" flipV="1">
            <a:off x="2436173" y="2074168"/>
            <a:ext cx="1805386" cy="2689264"/>
          </a:xfrm>
          <a:prstGeom prst="straightConnector1">
            <a:avLst/>
          </a:prstGeom>
          <a:noFill/>
          <a:ln w="57150" algn="ctr">
            <a:solidFill>
              <a:srgbClr val="4A7EBB"/>
            </a:solidFill>
            <a:round/>
            <a:headEnd/>
            <a:tailEnd type="arrow" w="med" len="med"/>
          </a:ln>
        </p:spPr>
      </p:cxnSp>
      <p:cxnSp>
        <p:nvCxnSpPr>
          <p:cNvPr id="34825" name="Straight Arrow Connector 64"/>
          <p:cNvCxnSpPr>
            <a:cxnSpLocks noChangeShapeType="1"/>
          </p:cNvCxnSpPr>
          <p:nvPr/>
        </p:nvCxnSpPr>
        <p:spPr bwMode="auto">
          <a:xfrm rot="16200000" flipH="1">
            <a:off x="5239539" y="1885917"/>
            <a:ext cx="1833450" cy="3025231"/>
          </a:xfrm>
          <a:prstGeom prst="straightConnector1">
            <a:avLst/>
          </a:prstGeom>
          <a:noFill/>
          <a:ln w="57150" algn="ctr">
            <a:solidFill>
              <a:srgbClr val="4A7EBB"/>
            </a:solidFill>
            <a:round/>
            <a:headEnd/>
            <a:tailEnd type="arrow" w="med" len="med"/>
          </a:ln>
        </p:spPr>
      </p:cxnSp>
      <p:cxnSp>
        <p:nvCxnSpPr>
          <p:cNvPr id="34826" name="Straight Arrow Connector 65"/>
          <p:cNvCxnSpPr>
            <a:cxnSpLocks noChangeShapeType="1"/>
            <a:stCxn id="62" idx="3"/>
            <a:endCxn id="63" idx="1"/>
          </p:cNvCxnSpPr>
          <p:nvPr/>
        </p:nvCxnSpPr>
        <p:spPr bwMode="auto">
          <a:xfrm flipV="1">
            <a:off x="3032792" y="4747116"/>
            <a:ext cx="3600648" cy="6236"/>
          </a:xfrm>
          <a:prstGeom prst="straightConnector1">
            <a:avLst/>
          </a:prstGeom>
          <a:noFill/>
          <a:ln w="57150" algn="ctr">
            <a:solidFill>
              <a:srgbClr val="4A7EBB"/>
            </a:solidFill>
            <a:round/>
            <a:headEnd/>
            <a:tailEnd type="arrow" w="med" len="med"/>
          </a:ln>
        </p:spPr>
      </p:cxnSp>
      <p:sp>
        <p:nvSpPr>
          <p:cNvPr id="70" name="TextBox 13"/>
          <p:cNvSpPr txBox="1">
            <a:spLocks noChangeArrowheads="1"/>
          </p:cNvSpPr>
          <p:nvPr/>
        </p:nvSpPr>
        <p:spPr bwMode="auto">
          <a:xfrm>
            <a:off x="3878263" y="1654175"/>
            <a:ext cx="1484312" cy="361950"/>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a:solidFill>
                  <a:srgbClr val="FFFF00"/>
                </a:solidFill>
                <a:latin typeface="Arial" pitchFamily="34" charset="0"/>
              </a:rPr>
              <a:t>HIS Central</a:t>
            </a:r>
          </a:p>
        </p:txBody>
      </p:sp>
      <p:sp>
        <p:nvSpPr>
          <p:cNvPr id="71" name="TextBox 14"/>
          <p:cNvSpPr txBox="1">
            <a:spLocks noChangeArrowheads="1"/>
          </p:cNvSpPr>
          <p:nvPr/>
        </p:nvSpPr>
        <p:spPr bwMode="auto">
          <a:xfrm>
            <a:off x="6650038" y="4303712"/>
            <a:ext cx="2028825" cy="363537"/>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HydroDesktop</a:t>
            </a:r>
            <a:endParaRPr lang="en-US" b="1" kern="0" dirty="0">
              <a:solidFill>
                <a:srgbClr val="FFFF00"/>
              </a:solidFill>
              <a:latin typeface="Arial" pitchFamily="34" charset="0"/>
            </a:endParaRPr>
          </a:p>
        </p:txBody>
      </p:sp>
      <p:sp>
        <p:nvSpPr>
          <p:cNvPr id="72" name="TextBox 15"/>
          <p:cNvSpPr txBox="1">
            <a:spLocks noChangeArrowheads="1"/>
          </p:cNvSpPr>
          <p:nvPr/>
        </p:nvSpPr>
        <p:spPr bwMode="auto">
          <a:xfrm>
            <a:off x="1122363" y="4303712"/>
            <a:ext cx="1706562" cy="369887"/>
          </a:xfrm>
          <a:prstGeom prst="rect">
            <a:avLst/>
          </a:prstGeom>
          <a:noFill/>
          <a:ln w="9525">
            <a:noFill/>
            <a:miter lim="800000"/>
            <a:headEnd/>
            <a:tailEnd/>
          </a:ln>
        </p:spPr>
        <p:txBody>
          <a:bodyPr>
            <a:spAutoFit/>
          </a:bodyPr>
          <a:lstStyle/>
          <a:p>
            <a:pPr algn="ctr" fontAlgn="auto">
              <a:spcBef>
                <a:spcPts val="0"/>
              </a:spcBef>
              <a:spcAft>
                <a:spcPts val="0"/>
              </a:spcAft>
              <a:defRPr/>
            </a:pPr>
            <a:r>
              <a:rPr lang="en-US" b="1" kern="0" dirty="0" err="1">
                <a:solidFill>
                  <a:srgbClr val="FFFF00"/>
                </a:solidFill>
                <a:latin typeface="Arial" pitchFamily="34" charset="0"/>
              </a:rPr>
              <a:t>HydroServer</a:t>
            </a:r>
            <a:endParaRPr lang="en-US" b="1" kern="0" dirty="0">
              <a:solidFill>
                <a:srgbClr val="FFFF00"/>
              </a:solidFill>
              <a:latin typeface="Arial" pitchFamily="34" charset="0"/>
            </a:endParaRPr>
          </a:p>
        </p:txBody>
      </p:sp>
      <p:sp>
        <p:nvSpPr>
          <p:cNvPr id="80" name="TextBox 79"/>
          <p:cNvSpPr txBox="1"/>
          <p:nvPr/>
        </p:nvSpPr>
        <p:spPr bwMode="auto">
          <a:xfrm>
            <a:off x="4038600" y="1230868"/>
            <a:ext cx="1260475" cy="369332"/>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lumMod val="50000"/>
                    <a:lumOff val="50000"/>
                  </a:sysClr>
                </a:solidFill>
                <a:latin typeface="Arial" pitchFamily="34" charset="0"/>
              </a:rPr>
              <a:t>Metadata</a:t>
            </a:r>
            <a:endParaRPr lang="en-US" kern="0" dirty="0">
              <a:solidFill>
                <a:sysClr val="windowText" lastClr="000000">
                  <a:lumMod val="50000"/>
                  <a:lumOff val="50000"/>
                </a:sysClr>
              </a:solidFill>
              <a:latin typeface="Arial" pitchFamily="34" charset="0"/>
            </a:endParaRPr>
          </a:p>
        </p:txBody>
      </p:sp>
      <p:sp>
        <p:nvSpPr>
          <p:cNvPr id="82" name="TextBox 81"/>
          <p:cNvSpPr txBox="1"/>
          <p:nvPr/>
        </p:nvSpPr>
        <p:spPr bwMode="auto">
          <a:xfrm>
            <a:off x="609600" y="3897868"/>
            <a:ext cx="1582738" cy="369332"/>
          </a:xfrm>
          <a:prstGeom prst="rect">
            <a:avLst/>
          </a:prstGeom>
          <a:noFill/>
        </p:spPr>
        <p:txBody>
          <a:bodyPr>
            <a:spAutoFit/>
          </a:bodyPr>
          <a:lstStyle/>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Data</a:t>
            </a:r>
            <a:endParaRPr lang="en-US" kern="0" dirty="0">
              <a:solidFill>
                <a:sysClr val="windowText" lastClr="000000">
                  <a:lumMod val="50000"/>
                  <a:lumOff val="50000"/>
                </a:sysClr>
              </a:solidFill>
              <a:latin typeface="Arial" pitchFamily="34" charset="0"/>
            </a:endParaRPr>
          </a:p>
        </p:txBody>
      </p:sp>
      <p:sp>
        <p:nvSpPr>
          <p:cNvPr id="83" name="TextBox 82"/>
          <p:cNvSpPr txBox="1"/>
          <p:nvPr/>
        </p:nvSpPr>
        <p:spPr bwMode="auto">
          <a:xfrm>
            <a:off x="3810000" y="4267200"/>
            <a:ext cx="1981200" cy="1200329"/>
          </a:xfrm>
          <a:prstGeom prst="rect">
            <a:avLst/>
          </a:prstGeom>
          <a:noFill/>
        </p:spPr>
        <p:txBody>
          <a:bodyPr wrap="square">
            <a:spAutoFit/>
          </a:bodyPr>
          <a:lstStyle/>
          <a:p>
            <a:pPr algn="ctr" fontAlgn="auto">
              <a:spcBef>
                <a:spcPts val="0"/>
              </a:spcBef>
              <a:spcAft>
                <a:spcPts val="0"/>
              </a:spcAft>
              <a:defRPr/>
            </a:pPr>
            <a:r>
              <a:rPr lang="en-US" kern="0" dirty="0" err="1" smtClean="0">
                <a:solidFill>
                  <a:srgbClr val="FF0000"/>
                </a:solidFill>
                <a:latin typeface="Arial" pitchFamily="34" charset="0"/>
              </a:rPr>
              <a:t>WaterML</a:t>
            </a:r>
            <a:endParaRPr lang="en-US" kern="0" dirty="0" smtClean="0">
              <a:solidFill>
                <a:srgbClr val="FF0000"/>
              </a:solidFill>
              <a:latin typeface="Arial" pitchFamily="34" charset="0"/>
            </a:endParaRPr>
          </a:p>
          <a:p>
            <a:pPr algn="ctr" fontAlgn="auto">
              <a:spcBef>
                <a:spcPts val="0"/>
              </a:spcBef>
              <a:spcAft>
                <a:spcPts val="0"/>
              </a:spcAft>
              <a:defRPr/>
            </a:pPr>
            <a:endParaRPr lang="en-US" kern="0" dirty="0" smtClean="0">
              <a:solidFill>
                <a:sysClr val="windowText" lastClr="000000">
                  <a:lumMod val="50000"/>
                  <a:lumOff val="50000"/>
                </a:sysClr>
              </a:solidFill>
              <a:latin typeface="Arial" pitchFamily="34" charset="0"/>
            </a:endParaRPr>
          </a:p>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GML</a:t>
            </a:r>
          </a:p>
          <a:p>
            <a:pPr algn="ctr" fontAlgn="auto">
              <a:spcBef>
                <a:spcPts val="0"/>
              </a:spcBef>
              <a:spcAft>
                <a:spcPts val="0"/>
              </a:spcAft>
              <a:defRPr/>
            </a:pPr>
            <a:r>
              <a:rPr lang="en-US" kern="0" dirty="0" smtClean="0">
                <a:solidFill>
                  <a:sysClr val="windowText" lastClr="000000">
                    <a:lumMod val="50000"/>
                    <a:lumOff val="50000"/>
                  </a:sysClr>
                </a:solidFill>
                <a:latin typeface="Arial" pitchFamily="34" charset="0"/>
              </a:rPr>
              <a:t>OGC Services</a:t>
            </a:r>
            <a:endParaRPr lang="en-US" kern="0" dirty="0">
              <a:solidFill>
                <a:sysClr val="windowText" lastClr="000000">
                  <a:lumMod val="50000"/>
                  <a:lumOff val="50000"/>
                </a:sysClr>
              </a:solidFill>
              <a:latin typeface="Arial" pitchFamily="34" charset="0"/>
            </a:endParaRPr>
          </a:p>
        </p:txBody>
      </p:sp>
      <p:sp>
        <p:nvSpPr>
          <p:cNvPr id="29" name="AutoShape 130"/>
          <p:cNvSpPr>
            <a:spLocks noChangeArrowheads="1"/>
          </p:cNvSpPr>
          <p:nvPr/>
        </p:nvSpPr>
        <p:spPr bwMode="auto">
          <a:xfrm>
            <a:off x="914400" y="5334000"/>
            <a:ext cx="990600" cy="685800"/>
          </a:xfrm>
          <a:prstGeom prst="flowChartMagneticDisk">
            <a:avLst/>
          </a:prstGeom>
          <a:solidFill>
            <a:srgbClr val="FFFFCC"/>
          </a:solidFill>
          <a:ln w="25400">
            <a:solidFill>
              <a:schemeClr val="tx1"/>
            </a:solidFill>
            <a:round/>
            <a:headEnd/>
            <a:tailEnd/>
          </a:ln>
        </p:spPr>
        <p:txBody>
          <a:bodyPr wrap="square" anchor="ctr"/>
          <a:lstStyle/>
          <a:p>
            <a:pPr algn="ctr"/>
            <a:r>
              <a:rPr lang="en-US" sz="1400" dirty="0" smtClean="0">
                <a:solidFill>
                  <a:srgbClr val="FF0000"/>
                </a:solidFill>
              </a:rPr>
              <a:t>ODM</a:t>
            </a:r>
            <a:endParaRPr lang="en-US" sz="1400" dirty="0">
              <a:solidFill>
                <a:srgbClr val="FF0000"/>
              </a:solidFill>
            </a:endParaRPr>
          </a:p>
        </p:txBody>
      </p:sp>
      <p:sp>
        <p:nvSpPr>
          <p:cNvPr id="30" name="TextBox 29"/>
          <p:cNvSpPr txBox="1"/>
          <p:nvPr/>
        </p:nvSpPr>
        <p:spPr bwMode="auto">
          <a:xfrm>
            <a:off x="7502525" y="3821668"/>
            <a:ext cx="1260475" cy="369332"/>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lumMod val="50000"/>
                    <a:lumOff val="50000"/>
                  </a:sysClr>
                </a:solidFill>
                <a:latin typeface="Arial" pitchFamily="34" charset="0"/>
              </a:rPr>
              <a:t>Analysis</a:t>
            </a:r>
            <a:endParaRPr lang="en-US" kern="0" dirty="0">
              <a:solidFill>
                <a:sysClr val="windowText" lastClr="000000">
                  <a:lumMod val="50000"/>
                  <a:lumOff val="50000"/>
                </a:sysClr>
              </a:solidFill>
              <a:latin typeface="Arial" pitchFamily="34" charset="0"/>
            </a:endParaRPr>
          </a:p>
        </p:txBody>
      </p:sp>
      <p:sp>
        <p:nvSpPr>
          <p:cNvPr id="31" name="AutoShape 130"/>
          <p:cNvSpPr>
            <a:spLocks noChangeArrowheads="1"/>
          </p:cNvSpPr>
          <p:nvPr/>
        </p:nvSpPr>
        <p:spPr bwMode="auto">
          <a:xfrm>
            <a:off x="2057400" y="5334000"/>
            <a:ext cx="990600" cy="685800"/>
          </a:xfrm>
          <a:prstGeom prst="flowChartMagneticDisk">
            <a:avLst/>
          </a:prstGeom>
          <a:solidFill>
            <a:srgbClr val="FFFFCC"/>
          </a:solidFill>
          <a:ln w="25400">
            <a:solidFill>
              <a:schemeClr val="tx1"/>
            </a:solidFill>
            <a:round/>
            <a:headEnd/>
            <a:tailEnd/>
          </a:ln>
        </p:spPr>
        <p:txBody>
          <a:bodyPr wrap="square" anchor="ctr"/>
          <a:lstStyle/>
          <a:p>
            <a:pPr algn="ctr"/>
            <a:r>
              <a:rPr lang="en-US" sz="1400" dirty="0" smtClean="0">
                <a:solidFill>
                  <a:srgbClr val="000000">
                    <a:lumMod val="65000"/>
                    <a:lumOff val="35000"/>
                  </a:srgbClr>
                </a:solidFill>
              </a:rPr>
              <a:t>Geo Data</a:t>
            </a:r>
            <a:endParaRPr lang="en-US" sz="1400" dirty="0">
              <a:solidFill>
                <a:srgbClr val="000000">
                  <a:lumMod val="65000"/>
                  <a:lumOff val="35000"/>
                </a:srgbClr>
              </a:solidFill>
            </a:endParaRPr>
          </a:p>
        </p:txBody>
      </p:sp>
      <p:pic>
        <p:nvPicPr>
          <p:cNvPr id="32" name="Picture 4" descr="R logo"/>
          <p:cNvPicPr>
            <a:picLocks noChangeAspect="1" noChangeArrowheads="1"/>
          </p:cNvPicPr>
          <p:nvPr/>
        </p:nvPicPr>
        <p:blipFill>
          <a:blip r:embed="rId2" cstate="screen"/>
          <a:srcRect/>
          <a:stretch>
            <a:fillRect/>
          </a:stretch>
        </p:blipFill>
        <p:spPr bwMode="auto">
          <a:xfrm>
            <a:off x="7696200" y="5382768"/>
            <a:ext cx="838200" cy="637032"/>
          </a:xfrm>
          <a:prstGeom prst="rect">
            <a:avLst/>
          </a:prstGeom>
          <a:noFill/>
        </p:spPr>
      </p:pic>
      <p:pic>
        <p:nvPicPr>
          <p:cNvPr id="19458" name="Picture 2" descr="OpenMI Association">
            <a:hlinkClick r:id="rId3" tooltip="OpenMI Association Home Page"/>
          </p:cNvPr>
          <p:cNvPicPr>
            <a:picLocks noChangeAspect="1" noChangeArrowheads="1"/>
          </p:cNvPicPr>
          <p:nvPr/>
        </p:nvPicPr>
        <p:blipFill>
          <a:blip r:embed="rId4" cstate="screen"/>
          <a:srcRect/>
          <a:stretch>
            <a:fillRect/>
          </a:stretch>
        </p:blipFill>
        <p:spPr bwMode="auto">
          <a:xfrm>
            <a:off x="6682154" y="5410200"/>
            <a:ext cx="937846" cy="609600"/>
          </a:xfrm>
          <a:prstGeom prst="rect">
            <a:avLst/>
          </a:prstGeom>
          <a:noFill/>
        </p:spPr>
      </p:pic>
      <p:sp>
        <p:nvSpPr>
          <p:cNvPr id="20" name="TextBox 19"/>
          <p:cNvSpPr txBox="1"/>
          <p:nvPr/>
        </p:nvSpPr>
        <p:spPr>
          <a:xfrm>
            <a:off x="6156961" y="935038"/>
            <a:ext cx="3078479" cy="2308324"/>
          </a:xfrm>
          <a:prstGeom prst="rect">
            <a:avLst/>
          </a:prstGeom>
          <a:noFill/>
        </p:spPr>
        <p:txBody>
          <a:bodyPr wrap="square">
            <a:spAutoFit/>
          </a:bodyPr>
          <a:lstStyle/>
          <a:p>
            <a:pPr fontAlgn="auto">
              <a:spcBef>
                <a:spcPts val="0"/>
              </a:spcBef>
              <a:spcAft>
                <a:spcPts val="0"/>
              </a:spcAft>
              <a:defRPr/>
            </a:pPr>
            <a:r>
              <a:rPr lang="en-US" kern="0" dirty="0" smtClean="0">
                <a:solidFill>
                  <a:sysClr val="windowText" lastClr="000000"/>
                </a:solidFill>
                <a:latin typeface="Arial" pitchFamily="34" charset="0"/>
              </a:rPr>
              <a:t>Internet </a:t>
            </a:r>
            <a:r>
              <a:rPr lang="en-US" kern="0" dirty="0">
                <a:solidFill>
                  <a:sysClr val="windowText" lastClr="000000"/>
                </a:solidFill>
                <a:latin typeface="Arial" pitchFamily="34" charset="0"/>
              </a:rPr>
              <a:t>based system to support the sharing of hydrologic </a:t>
            </a:r>
            <a:r>
              <a:rPr lang="en-US" kern="0" dirty="0" smtClean="0">
                <a:solidFill>
                  <a:sysClr val="windowText" lastClr="000000"/>
                </a:solidFill>
                <a:latin typeface="Arial" pitchFamily="34" charset="0"/>
              </a:rPr>
              <a:t>data comprised </a:t>
            </a:r>
            <a:r>
              <a:rPr lang="en-US" kern="0" dirty="0">
                <a:solidFill>
                  <a:sysClr val="windowText" lastClr="000000"/>
                </a:solidFill>
                <a:latin typeface="Arial" pitchFamily="34" charset="0"/>
              </a:rPr>
              <a:t>of hydrologic databases and servers connected through web services </a:t>
            </a:r>
            <a:r>
              <a:rPr lang="en-US" kern="0" dirty="0" smtClean="0">
                <a:solidFill>
                  <a:sysClr val="windowText" lastClr="000000"/>
                </a:solidFill>
                <a:latin typeface="Arial" pitchFamily="34" charset="0"/>
              </a:rPr>
              <a:t>and software </a:t>
            </a:r>
            <a:r>
              <a:rPr lang="en-US" kern="0" dirty="0">
                <a:solidFill>
                  <a:sysClr val="windowText" lastClr="000000"/>
                </a:solidFill>
                <a:latin typeface="Arial" pitchFamily="34" charset="0"/>
              </a:rPr>
              <a:t>for data publication, discovery and access. </a:t>
            </a:r>
          </a:p>
        </p:txBody>
      </p:sp>
      <p:sp>
        <p:nvSpPr>
          <p:cNvPr id="22" name="Rectangle 10"/>
          <p:cNvSpPr>
            <a:spLocks noChangeArrowheads="1"/>
          </p:cNvSpPr>
          <p:nvPr/>
        </p:nvSpPr>
        <p:spPr bwMode="auto">
          <a:xfrm>
            <a:off x="3672840" y="6065520"/>
            <a:ext cx="2316480" cy="770255"/>
          </a:xfrm>
          <a:prstGeom prst="rect">
            <a:avLst/>
          </a:prstGeom>
          <a:solidFill>
            <a:schemeClr val="bg1"/>
          </a:solidFill>
          <a:ln w="25400" algn="ctr">
            <a:solidFill>
              <a:schemeClr val="tx1"/>
            </a:solidFill>
            <a:miter lim="800000"/>
            <a:headEnd/>
            <a:tailEnd/>
          </a:ln>
        </p:spPr>
        <p:txBody>
          <a:bodyPr wrap="none" anchor="ctr"/>
          <a:lstStyle/>
          <a:p>
            <a:endParaRPr lang="en-US" sz="1600"/>
          </a:p>
        </p:txBody>
      </p:sp>
      <p:pic>
        <p:nvPicPr>
          <p:cNvPr id="23" name="Picture 11" descr="nsf4c"/>
          <p:cNvPicPr>
            <a:picLocks noChangeAspect="1" noChangeArrowheads="1"/>
          </p:cNvPicPr>
          <p:nvPr/>
        </p:nvPicPr>
        <p:blipFill>
          <a:blip r:embed="rId5" cstate="screen"/>
          <a:srcRect/>
          <a:stretch>
            <a:fillRect/>
          </a:stretch>
        </p:blipFill>
        <p:spPr bwMode="auto">
          <a:xfrm>
            <a:off x="3691101" y="6114371"/>
            <a:ext cx="763307" cy="691866"/>
          </a:xfrm>
          <a:prstGeom prst="rect">
            <a:avLst/>
          </a:prstGeom>
          <a:noFill/>
          <a:ln w="9525">
            <a:noFill/>
            <a:miter lim="800000"/>
            <a:headEnd/>
            <a:tailEnd/>
          </a:ln>
        </p:spPr>
      </p:pic>
      <p:sp>
        <p:nvSpPr>
          <p:cNvPr id="24" name="Text Box 12"/>
          <p:cNvSpPr txBox="1">
            <a:spLocks noChangeArrowheads="1"/>
          </p:cNvSpPr>
          <p:nvPr/>
        </p:nvSpPr>
        <p:spPr bwMode="auto">
          <a:xfrm>
            <a:off x="4451974" y="6182064"/>
            <a:ext cx="1552586" cy="584775"/>
          </a:xfrm>
          <a:prstGeom prst="rect">
            <a:avLst/>
          </a:prstGeom>
          <a:noFill/>
          <a:ln w="9525" algn="ctr">
            <a:noFill/>
            <a:miter lim="800000"/>
            <a:headEnd/>
            <a:tailEnd/>
          </a:ln>
        </p:spPr>
        <p:txBody>
          <a:bodyPr wrap="square">
            <a:spAutoFit/>
          </a:bodyPr>
          <a:lstStyle/>
          <a:p>
            <a:pPr defTabSz="4389438"/>
            <a:r>
              <a:rPr lang="en-US" sz="1600" dirty="0"/>
              <a:t>Support</a:t>
            </a:r>
          </a:p>
          <a:p>
            <a:pPr defTabSz="4389438"/>
            <a:r>
              <a:rPr lang="en-US" sz="1600" dirty="0"/>
              <a:t>EAR 0622374</a:t>
            </a:r>
          </a:p>
        </p:txBody>
      </p:sp>
      <p:grpSp>
        <p:nvGrpSpPr>
          <p:cNvPr id="2" name="Group 11"/>
          <p:cNvGrpSpPr>
            <a:grpSpLocks/>
          </p:cNvGrpSpPr>
          <p:nvPr/>
        </p:nvGrpSpPr>
        <p:grpSpPr bwMode="auto">
          <a:xfrm>
            <a:off x="106681" y="1399685"/>
            <a:ext cx="2849880" cy="1069194"/>
            <a:chOff x="228600" y="5232772"/>
            <a:chExt cx="3733800" cy="1400590"/>
          </a:xfrm>
        </p:grpSpPr>
        <p:pic>
          <p:nvPicPr>
            <p:cNvPr id="26" name="Picture 4" descr="cuahsi_logo_4"/>
            <p:cNvPicPr>
              <a:picLocks noChangeAspect="1" noChangeArrowheads="1"/>
            </p:cNvPicPr>
            <p:nvPr/>
          </p:nvPicPr>
          <p:blipFill>
            <a:blip r:embed="rId6" cstate="screen"/>
            <a:srcRect/>
            <a:stretch>
              <a:fillRect/>
            </a:stretch>
          </p:blipFill>
          <p:spPr bwMode="auto">
            <a:xfrm>
              <a:off x="228600" y="5232772"/>
              <a:ext cx="1447800" cy="1400590"/>
            </a:xfrm>
            <a:prstGeom prst="rect">
              <a:avLst/>
            </a:prstGeom>
            <a:noFill/>
            <a:ln w="9525">
              <a:noFill/>
              <a:miter lim="800000"/>
              <a:headEnd/>
              <a:tailEnd/>
            </a:ln>
          </p:spPr>
        </p:pic>
        <p:sp>
          <p:nvSpPr>
            <p:cNvPr id="27" name="Rectangle 9"/>
            <p:cNvSpPr>
              <a:spLocks noChangeArrowheads="1"/>
            </p:cNvSpPr>
            <p:nvPr/>
          </p:nvSpPr>
          <p:spPr bwMode="auto">
            <a:xfrm>
              <a:off x="1600200" y="5282829"/>
              <a:ext cx="2362200" cy="1191312"/>
            </a:xfrm>
            <a:prstGeom prst="rect">
              <a:avLst/>
            </a:prstGeom>
            <a:noFill/>
            <a:ln w="9525">
              <a:noFill/>
              <a:miter lim="800000"/>
              <a:headEnd/>
              <a:tailEnd/>
            </a:ln>
          </p:spPr>
          <p:txBody>
            <a:bodyPr>
              <a:spAutoFit/>
            </a:bodyPr>
            <a:lstStyle/>
            <a:p>
              <a:pPr>
                <a:lnSpc>
                  <a:spcPct val="90000"/>
                </a:lnSpc>
              </a:pPr>
              <a:r>
                <a:rPr lang="en-US" sz="2400" dirty="0"/>
                <a:t>CUAHSI</a:t>
              </a:r>
            </a:p>
            <a:p>
              <a:pPr>
                <a:lnSpc>
                  <a:spcPct val="80000"/>
                </a:lnSpc>
              </a:pPr>
              <a:r>
                <a:rPr lang="en-US" sz="4800" dirty="0"/>
                <a:t>HIS</a:t>
              </a:r>
            </a:p>
            <a:p>
              <a:pPr>
                <a:lnSpc>
                  <a:spcPct val="40000"/>
                </a:lnSpc>
              </a:pPr>
              <a:r>
                <a:rPr lang="en-US" sz="1200" i="1" dirty="0"/>
                <a:t>Sharing hydrologic data</a:t>
              </a:r>
            </a:p>
          </p:txBody>
        </p:sp>
      </p:grpSp>
      <p:sp>
        <p:nvSpPr>
          <p:cNvPr id="28" name="Oval 27"/>
          <p:cNvSpPr/>
          <p:nvPr/>
        </p:nvSpPr>
        <p:spPr>
          <a:xfrm>
            <a:off x="5791200" y="3429000"/>
            <a:ext cx="3352800" cy="2971800"/>
          </a:xfrm>
          <a:prstGeom prst="ellipse">
            <a:avLst/>
          </a:prstGeom>
          <a:noFill/>
          <a:ln w="57150" cmpd="dbl">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9144000" cy="6858000"/>
            <a:chOff x="0" y="0"/>
            <a:chExt cx="9144000" cy="6858000"/>
          </a:xfrm>
        </p:grpSpPr>
        <p:pic>
          <p:nvPicPr>
            <p:cNvPr id="2" name="Picture 1" descr="C:\Users\jeff\Desktop\HIS Desktop\HISDesktopHighLevelDesign.jpg"/>
            <p:cNvPicPr/>
            <p:nvPr/>
          </p:nvPicPr>
          <p:blipFill>
            <a:blip r:embed="rId3" cstate="screen"/>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2209800"/>
              <a:ext cx="24384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7" name="Picture 2"/>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0" y="2292897"/>
            <a:ext cx="2286000" cy="443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screen"/>
          <a:srcRect/>
          <a:stretch>
            <a:fillRect/>
          </a:stretch>
        </p:blipFill>
        <p:spPr bwMode="auto">
          <a:xfrm>
            <a:off x="274320" y="1058594"/>
            <a:ext cx="8869680" cy="5799406"/>
          </a:xfrm>
          <a:prstGeom prst="rect">
            <a:avLst/>
          </a:prstGeom>
          <a:noFill/>
          <a:ln w="9525">
            <a:noFill/>
            <a:miter lim="800000"/>
            <a:headEnd/>
            <a:tailEnd/>
          </a:ln>
        </p:spPr>
      </p:pic>
      <p:sp>
        <p:nvSpPr>
          <p:cNvPr id="3" name="Title 1"/>
          <p:cNvSpPr txBox="1">
            <a:spLocks/>
          </p:cNvSpPr>
          <p:nvPr/>
        </p:nvSpPr>
        <p:spPr>
          <a:xfrm>
            <a:off x="457200" y="7938"/>
            <a:ext cx="8229600" cy="104298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000000"/>
                </a:solidFill>
              </a:rPr>
              <a:t>HydroDesktop</a:t>
            </a:r>
            <a:r>
              <a:rPr lang="en-US" dirty="0" smtClean="0">
                <a:solidFill>
                  <a:srgbClr val="000000"/>
                </a:solidFill>
              </a:rPr>
              <a:t> Database Structure</a:t>
            </a:r>
            <a:endParaRPr lang="en-US" dirty="0" smtClean="0">
              <a:solidFill>
                <a:srgbClr val="FF0000"/>
              </a:solidFill>
            </a:endParaRPr>
          </a:p>
        </p:txBody>
      </p:sp>
    </p:spTree>
    <p:extLst>
      <p:ext uri="{BB962C8B-B14F-4D97-AF65-F5344CB8AC3E}">
        <p14:creationId xmlns:p14="http://schemas.microsoft.com/office/powerpoint/2010/main" xmlns="" val="2459747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p:cNvGrpSpPr/>
          <p:nvPr/>
        </p:nvGrpSpPr>
        <p:grpSpPr>
          <a:xfrm>
            <a:off x="762000" y="4114800"/>
            <a:ext cx="7696200" cy="2362200"/>
            <a:chOff x="762000" y="4038600"/>
            <a:chExt cx="7696200" cy="2362200"/>
          </a:xfrm>
        </p:grpSpPr>
        <p:sp>
          <p:nvSpPr>
            <p:cNvPr id="42" name="Rectangle 41"/>
            <p:cNvSpPr/>
            <p:nvPr/>
          </p:nvSpPr>
          <p:spPr>
            <a:xfrm>
              <a:off x="762000" y="4038600"/>
              <a:ext cx="7696200" cy="2362200"/>
            </a:xfrm>
            <a:prstGeom prst="rect">
              <a:avLst/>
            </a:prstGeom>
            <a:solidFill>
              <a:schemeClr val="accent1">
                <a:lumMod val="20000"/>
                <a:lumOff val="80000"/>
              </a:schemeClr>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048000" y="5943600"/>
              <a:ext cx="3048000" cy="369332"/>
            </a:xfrm>
            <a:prstGeom prst="rect">
              <a:avLst/>
            </a:prstGeom>
            <a:noFill/>
          </p:spPr>
          <p:txBody>
            <a:bodyPr wrap="square" rtlCol="0">
              <a:spAutoFit/>
            </a:bodyPr>
            <a:lstStyle/>
            <a:p>
              <a:pPr algn="ctr"/>
              <a:r>
                <a:rPr lang="en-US" dirty="0" smtClean="0"/>
                <a:t>CZO Servers</a:t>
              </a:r>
              <a:endParaRPr lang="en-US" dirty="0"/>
            </a:p>
          </p:txBody>
        </p:sp>
        <p:grpSp>
          <p:nvGrpSpPr>
            <p:cNvPr id="3" name="Group 57"/>
            <p:cNvGrpSpPr/>
            <p:nvPr/>
          </p:nvGrpSpPr>
          <p:grpSpPr>
            <a:xfrm>
              <a:off x="1066800" y="5029200"/>
              <a:ext cx="7162800" cy="762000"/>
              <a:chOff x="1066800" y="5029200"/>
              <a:chExt cx="7162800" cy="762000"/>
            </a:xfrm>
          </p:grpSpPr>
          <p:sp>
            <p:nvSpPr>
              <p:cNvPr id="44" name="Can 43"/>
              <p:cNvSpPr/>
              <p:nvPr/>
            </p:nvSpPr>
            <p:spPr>
              <a:xfrm>
                <a:off x="106680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Boulder</a:t>
                </a:r>
                <a:endParaRPr lang="en-US" sz="1600" dirty="0">
                  <a:solidFill>
                    <a:prstClr val="black"/>
                  </a:solidFill>
                </a:endParaRPr>
              </a:p>
            </p:txBody>
          </p:sp>
          <p:sp>
            <p:nvSpPr>
              <p:cNvPr id="50" name="Can 49"/>
              <p:cNvSpPr/>
              <p:nvPr/>
            </p:nvSpPr>
            <p:spPr>
              <a:xfrm>
                <a:off x="230124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Shale</a:t>
                </a:r>
                <a:endParaRPr lang="en-US" sz="1600" dirty="0">
                  <a:solidFill>
                    <a:prstClr val="black"/>
                  </a:solidFill>
                </a:endParaRPr>
              </a:p>
            </p:txBody>
          </p:sp>
          <p:sp>
            <p:nvSpPr>
              <p:cNvPr id="52" name="Can 51"/>
              <p:cNvSpPr/>
              <p:nvPr/>
            </p:nvSpPr>
            <p:spPr>
              <a:xfrm>
                <a:off x="353568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Sierra</a:t>
                </a:r>
                <a:endParaRPr lang="en-US" sz="1600" dirty="0">
                  <a:solidFill>
                    <a:prstClr val="black"/>
                  </a:solidFill>
                </a:endParaRPr>
              </a:p>
            </p:txBody>
          </p:sp>
          <p:sp>
            <p:nvSpPr>
              <p:cNvPr id="54" name="Can 53"/>
              <p:cNvSpPr/>
              <p:nvPr/>
            </p:nvSpPr>
            <p:spPr>
              <a:xfrm>
                <a:off x="477012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smtClean="0">
                    <a:solidFill>
                      <a:prstClr val="black"/>
                    </a:solidFill>
                  </a:rPr>
                  <a:t>Luquillo</a:t>
                </a:r>
                <a:endParaRPr lang="en-US" sz="1600" dirty="0">
                  <a:solidFill>
                    <a:prstClr val="black"/>
                  </a:solidFill>
                </a:endParaRPr>
              </a:p>
            </p:txBody>
          </p:sp>
          <p:sp>
            <p:nvSpPr>
              <p:cNvPr id="55" name="Can 54"/>
              <p:cNvSpPr/>
              <p:nvPr/>
            </p:nvSpPr>
            <p:spPr>
              <a:xfrm>
                <a:off x="600456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Jemez</a:t>
                </a:r>
                <a:endParaRPr lang="en-US" sz="1600" dirty="0">
                  <a:solidFill>
                    <a:prstClr val="black"/>
                  </a:solidFill>
                </a:endParaRPr>
              </a:p>
            </p:txBody>
          </p:sp>
          <p:sp>
            <p:nvSpPr>
              <p:cNvPr id="56" name="Can 55"/>
              <p:cNvSpPr/>
              <p:nvPr/>
            </p:nvSpPr>
            <p:spPr>
              <a:xfrm>
                <a:off x="7239000" y="5029200"/>
                <a:ext cx="990600" cy="762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prstClr val="black"/>
                    </a:solidFill>
                  </a:rPr>
                  <a:t>Christina</a:t>
                </a:r>
                <a:endParaRPr lang="en-US" sz="1600" dirty="0">
                  <a:solidFill>
                    <a:prstClr val="black"/>
                  </a:solidFill>
                </a:endParaRPr>
              </a:p>
            </p:txBody>
          </p:sp>
        </p:grpSp>
        <p:sp>
          <p:nvSpPr>
            <p:cNvPr id="57" name="Rectangle 56"/>
            <p:cNvSpPr/>
            <p:nvPr/>
          </p:nvSpPr>
          <p:spPr>
            <a:xfrm>
              <a:off x="1219200" y="4191000"/>
              <a:ext cx="6781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Standardized web based display</a:t>
              </a:r>
              <a:endParaRPr lang="en-US" sz="2800" dirty="0"/>
            </a:p>
          </p:txBody>
        </p:sp>
      </p:grpSp>
      <p:pic>
        <p:nvPicPr>
          <p:cNvPr id="59" name="Picture 3"/>
          <p:cNvPicPr>
            <a:picLocks noChangeAspect="1" noChangeArrowheads="1"/>
          </p:cNvPicPr>
          <p:nvPr/>
        </p:nvPicPr>
        <p:blipFill>
          <a:blip r:embed="rId2" cstate="screen"/>
          <a:srcRect/>
          <a:stretch>
            <a:fillRect/>
          </a:stretch>
        </p:blipFill>
        <p:spPr bwMode="auto">
          <a:xfrm>
            <a:off x="5501640" y="1523999"/>
            <a:ext cx="2716329" cy="2018233"/>
          </a:xfrm>
          <a:prstGeom prst="rect">
            <a:avLst/>
          </a:prstGeom>
          <a:noFill/>
          <a:ln w="9525">
            <a:noFill/>
            <a:miter lim="800000"/>
            <a:headEnd/>
            <a:tailEnd/>
          </a:ln>
        </p:spPr>
      </p:pic>
      <p:sp>
        <p:nvSpPr>
          <p:cNvPr id="61" name="Rectangle 60"/>
          <p:cNvSpPr/>
          <p:nvPr/>
        </p:nvSpPr>
        <p:spPr>
          <a:xfrm>
            <a:off x="960120" y="1158240"/>
            <a:ext cx="3185160" cy="2423160"/>
          </a:xfrm>
          <a:prstGeom prst="rect">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mn-ea"/>
              <a:cs typeface="+mn-cs"/>
            </a:endParaRPr>
          </a:p>
        </p:txBody>
      </p:sp>
      <p:sp>
        <p:nvSpPr>
          <p:cNvPr id="62" name="AutoShape 130"/>
          <p:cNvSpPr>
            <a:spLocks noChangeArrowheads="1"/>
          </p:cNvSpPr>
          <p:nvPr/>
        </p:nvSpPr>
        <p:spPr bwMode="auto">
          <a:xfrm>
            <a:off x="1157183" y="1508759"/>
            <a:ext cx="1229635" cy="960121"/>
          </a:xfrm>
          <a:prstGeom prst="flowChartMagneticDisk">
            <a:avLst/>
          </a:prstGeom>
          <a:solidFill>
            <a:srgbClr val="FFFFCC"/>
          </a:solidFill>
          <a:ln w="25400">
            <a:solidFill>
              <a:srgbClr val="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pic>
        <p:nvPicPr>
          <p:cNvPr id="63" name="Picture 42"/>
          <p:cNvPicPr>
            <a:picLocks noChangeAspect="1" noChangeArrowheads="1"/>
          </p:cNvPicPr>
          <p:nvPr/>
        </p:nvPicPr>
        <p:blipFill>
          <a:blip r:embed="rId3" cstate="screen"/>
          <a:srcRect/>
          <a:stretch>
            <a:fillRect/>
          </a:stretch>
        </p:blipFill>
        <p:spPr bwMode="auto">
          <a:xfrm>
            <a:off x="1291412" y="2695855"/>
            <a:ext cx="961177" cy="520035"/>
          </a:xfrm>
          <a:prstGeom prst="rect">
            <a:avLst/>
          </a:prstGeom>
          <a:noFill/>
          <a:ln w="9525">
            <a:noFill/>
            <a:miter lim="800000"/>
            <a:headEnd/>
            <a:tailEnd/>
          </a:ln>
        </p:spPr>
      </p:pic>
      <p:sp>
        <p:nvSpPr>
          <p:cNvPr id="64" name="Rectangle 158"/>
          <p:cNvSpPr>
            <a:spLocks noChangeArrowheads="1"/>
          </p:cNvSpPr>
          <p:nvPr/>
        </p:nvSpPr>
        <p:spPr bwMode="auto">
          <a:xfrm>
            <a:off x="1035263" y="3276599"/>
            <a:ext cx="1291653" cy="41388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Harvester</a:t>
            </a:r>
          </a:p>
        </p:txBody>
      </p:sp>
      <p:sp>
        <p:nvSpPr>
          <p:cNvPr id="67" name="Rectangle 162"/>
          <p:cNvSpPr>
            <a:spLocks noChangeArrowheads="1"/>
          </p:cNvSpPr>
          <p:nvPr/>
        </p:nvSpPr>
        <p:spPr bwMode="auto">
          <a:xfrm>
            <a:off x="1748464" y="1158240"/>
            <a:ext cx="1531188" cy="369332"/>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000000"/>
                </a:solidFill>
                <a:effectLst/>
                <a:uLnTx/>
                <a:uFillTx/>
              </a:rPr>
              <a:t>CZO Central</a:t>
            </a:r>
            <a:endParaRPr kumimoji="0" lang="en-US" b="1" i="0" u="none" strike="noStrike" kern="0" cap="none" spc="0" normalizeH="0" baseline="0" noProof="0" dirty="0">
              <a:ln>
                <a:noFill/>
              </a:ln>
              <a:solidFill>
                <a:srgbClr val="000000"/>
              </a:solidFill>
              <a:effectLst/>
              <a:uLnTx/>
              <a:uFillTx/>
            </a:endParaRPr>
          </a:p>
        </p:txBody>
      </p:sp>
      <p:sp>
        <p:nvSpPr>
          <p:cNvPr id="69" name="Rectangle 165"/>
          <p:cNvSpPr>
            <a:spLocks noChangeArrowheads="1"/>
          </p:cNvSpPr>
          <p:nvPr/>
        </p:nvSpPr>
        <p:spPr bwMode="auto">
          <a:xfrm>
            <a:off x="1251665" y="1917263"/>
            <a:ext cx="1040670" cy="307777"/>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00000"/>
                </a:solidFill>
              </a:rPr>
              <a:t>Data Store</a:t>
            </a:r>
            <a:endParaRPr kumimoji="0" lang="en-US" sz="1400" i="0" u="none" strike="noStrike" kern="0" cap="none" spc="0" normalizeH="0" baseline="0" noProof="0" dirty="0">
              <a:ln>
                <a:noFill/>
              </a:ln>
              <a:solidFill>
                <a:srgbClr val="000000"/>
              </a:solidFill>
              <a:effectLst/>
              <a:uLnTx/>
              <a:uFillTx/>
            </a:endParaRPr>
          </a:p>
        </p:txBody>
      </p:sp>
      <p:sp>
        <p:nvSpPr>
          <p:cNvPr id="70" name="Title 69"/>
          <p:cNvSpPr>
            <a:spLocks noGrp="1"/>
          </p:cNvSpPr>
          <p:nvPr>
            <p:ph type="title"/>
          </p:nvPr>
        </p:nvSpPr>
        <p:spPr>
          <a:xfrm>
            <a:off x="457200" y="-76200"/>
            <a:ext cx="8229600" cy="1143000"/>
          </a:xfrm>
        </p:spPr>
        <p:txBody>
          <a:bodyPr/>
          <a:lstStyle/>
          <a:p>
            <a:r>
              <a:rPr lang="en-US" dirty="0" smtClean="0"/>
              <a:t>CZO Data System Overview</a:t>
            </a:r>
            <a:endParaRPr lang="en-US" dirty="0"/>
          </a:p>
        </p:txBody>
      </p:sp>
      <p:cxnSp>
        <p:nvCxnSpPr>
          <p:cNvPr id="74" name="Straight Arrow Connector 73"/>
          <p:cNvCxnSpPr>
            <a:stCxn id="57" idx="0"/>
            <a:endCxn id="63" idx="2"/>
          </p:cNvCxnSpPr>
          <p:nvPr/>
        </p:nvCxnSpPr>
        <p:spPr>
          <a:xfrm rot="16200000" flipV="1">
            <a:off x="2665396" y="2322495"/>
            <a:ext cx="1051310" cy="28380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162"/>
          <p:cNvSpPr>
            <a:spLocks noChangeArrowheads="1"/>
          </p:cNvSpPr>
          <p:nvPr/>
        </p:nvSpPr>
        <p:spPr bwMode="auto">
          <a:xfrm>
            <a:off x="5892442" y="1127760"/>
            <a:ext cx="1999266" cy="369332"/>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000000"/>
                </a:solidFill>
                <a:effectLst/>
                <a:uLnTx/>
                <a:uFillTx/>
              </a:rPr>
              <a:t>CZO HydroDesktop</a:t>
            </a:r>
            <a:endParaRPr kumimoji="0" lang="en-US" b="1" i="0" u="none" strike="noStrike" kern="0" cap="none" spc="0" normalizeH="0" baseline="0" noProof="0" dirty="0">
              <a:ln>
                <a:noFill/>
              </a:ln>
              <a:solidFill>
                <a:srgbClr val="000000"/>
              </a:solidFill>
              <a:effectLst/>
              <a:uLnTx/>
              <a:uFillTx/>
            </a:endParaRPr>
          </a:p>
        </p:txBody>
      </p:sp>
      <p:sp>
        <p:nvSpPr>
          <p:cNvPr id="79" name="Rectangle 8"/>
          <p:cNvSpPr>
            <a:spLocks noChangeArrowheads="1"/>
          </p:cNvSpPr>
          <p:nvPr/>
        </p:nvSpPr>
        <p:spPr bwMode="auto">
          <a:xfrm>
            <a:off x="2630779" y="1524000"/>
            <a:ext cx="1405534" cy="1493520"/>
          </a:xfrm>
          <a:prstGeom prst="rect">
            <a:avLst/>
          </a:prstGeom>
          <a:solidFill>
            <a:srgbClr val="DEFEE3"/>
          </a:solidFill>
          <a:ln w="9525">
            <a:solidFill>
              <a:srgbClr val="000000"/>
            </a:solidFill>
            <a:miter lim="800000"/>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0" name="Text Box 12"/>
          <p:cNvSpPr txBox="1">
            <a:spLocks noChangeArrowheads="1"/>
          </p:cNvSpPr>
          <p:nvPr/>
        </p:nvSpPr>
        <p:spPr bwMode="auto">
          <a:xfrm>
            <a:off x="2671867" y="1553239"/>
            <a:ext cx="1327864" cy="954107"/>
          </a:xfrm>
          <a:prstGeom prst="rect">
            <a:avLst/>
          </a:prstGeom>
          <a:noFill/>
          <a:ln w="9525">
            <a:noFill/>
            <a:miter lim="800000"/>
            <a:headEnd/>
            <a:tailEnd/>
          </a:ln>
        </p:spPr>
        <p:txBody>
          <a:bodyPr wrap="none">
            <a:spAutoFit/>
          </a:bodyPr>
          <a:lstStyle/>
          <a:p>
            <a:pPr fontAlgn="auto">
              <a:spcBef>
                <a:spcPts val="0"/>
              </a:spcBef>
              <a:spcAft>
                <a:spcPts val="0"/>
              </a:spcAft>
            </a:pPr>
            <a:r>
              <a:rPr lang="en-US" sz="1400" dirty="0" err="1">
                <a:solidFill>
                  <a:srgbClr val="0066FF"/>
                </a:solidFill>
                <a:latin typeface="Calibri"/>
              </a:rPr>
              <a:t>GetSites</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GetSiteInfo</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GetVariableInfo</a:t>
            </a:r>
            <a:endParaRPr lang="en-US" sz="1400" dirty="0">
              <a:solidFill>
                <a:srgbClr val="0066FF"/>
              </a:solidFill>
              <a:latin typeface="Calibri"/>
            </a:endParaRPr>
          </a:p>
          <a:p>
            <a:pPr fontAlgn="auto">
              <a:spcBef>
                <a:spcPts val="0"/>
              </a:spcBef>
              <a:spcAft>
                <a:spcPts val="0"/>
              </a:spcAft>
            </a:pPr>
            <a:r>
              <a:rPr lang="en-US" sz="1400" dirty="0" err="1">
                <a:solidFill>
                  <a:srgbClr val="0066FF"/>
                </a:solidFill>
                <a:latin typeface="Calibri"/>
              </a:rPr>
              <a:t>GetValues</a:t>
            </a:r>
            <a:endParaRPr lang="en-US" sz="1400" dirty="0">
              <a:solidFill>
                <a:srgbClr val="0066FF"/>
              </a:solidFill>
              <a:latin typeface="Calibri"/>
            </a:endParaRPr>
          </a:p>
        </p:txBody>
      </p:sp>
      <p:sp>
        <p:nvSpPr>
          <p:cNvPr id="82" name="Oval 13"/>
          <p:cNvSpPr>
            <a:spLocks noChangeArrowheads="1"/>
          </p:cNvSpPr>
          <p:nvPr/>
        </p:nvSpPr>
        <p:spPr bwMode="auto">
          <a:xfrm>
            <a:off x="2339240" y="1695994"/>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3" name="Oval 14"/>
          <p:cNvSpPr>
            <a:spLocks noChangeArrowheads="1"/>
          </p:cNvSpPr>
          <p:nvPr/>
        </p:nvSpPr>
        <p:spPr bwMode="auto">
          <a:xfrm>
            <a:off x="2339240" y="1887583"/>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5" name="Oval 15"/>
          <p:cNvSpPr>
            <a:spLocks noChangeArrowheads="1"/>
          </p:cNvSpPr>
          <p:nvPr/>
        </p:nvSpPr>
        <p:spPr bwMode="auto">
          <a:xfrm>
            <a:off x="2339240" y="2079172"/>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86" name="Text Box 16"/>
          <p:cNvSpPr txBox="1">
            <a:spLocks noChangeArrowheads="1"/>
          </p:cNvSpPr>
          <p:nvPr/>
        </p:nvSpPr>
        <p:spPr bwMode="auto">
          <a:xfrm>
            <a:off x="2584914" y="2473807"/>
            <a:ext cx="1481461" cy="452273"/>
          </a:xfrm>
          <a:prstGeom prst="rect">
            <a:avLst/>
          </a:prstGeom>
          <a:noFill/>
          <a:ln w="9525">
            <a:noFill/>
            <a:miter lim="800000"/>
            <a:headEnd/>
            <a:tailEnd/>
          </a:ln>
        </p:spPr>
        <p:txBody>
          <a:bodyPr>
            <a:spAutoFit/>
          </a:bodyPr>
          <a:lstStyle/>
          <a:p>
            <a:pPr algn="ctr" fontAlgn="auto">
              <a:spcBef>
                <a:spcPts val="0"/>
              </a:spcBef>
              <a:spcAft>
                <a:spcPts val="0"/>
              </a:spcAft>
            </a:pPr>
            <a:r>
              <a:rPr lang="en-US" sz="1400" b="1" dirty="0">
                <a:solidFill>
                  <a:srgbClr val="000000"/>
                </a:solidFill>
                <a:latin typeface="Calibri"/>
              </a:rPr>
              <a:t>WaterOneFlow</a:t>
            </a:r>
          </a:p>
          <a:p>
            <a:pPr algn="ctr" fontAlgn="auto">
              <a:spcBef>
                <a:spcPts val="0"/>
              </a:spcBef>
              <a:spcAft>
                <a:spcPts val="0"/>
              </a:spcAft>
            </a:pPr>
            <a:r>
              <a:rPr lang="en-US" sz="1400" b="1" dirty="0">
                <a:solidFill>
                  <a:srgbClr val="000000"/>
                </a:solidFill>
                <a:latin typeface="Calibri"/>
              </a:rPr>
              <a:t>Web Service</a:t>
            </a:r>
          </a:p>
        </p:txBody>
      </p:sp>
      <p:sp>
        <p:nvSpPr>
          <p:cNvPr id="88" name="AutoShape 30"/>
          <p:cNvSpPr>
            <a:spLocks noChangeArrowheads="1"/>
          </p:cNvSpPr>
          <p:nvPr/>
        </p:nvSpPr>
        <p:spPr bwMode="auto">
          <a:xfrm>
            <a:off x="4395256" y="1706880"/>
            <a:ext cx="884149" cy="337048"/>
          </a:xfrm>
          <a:prstGeom prst="foldedCorner">
            <a:avLst>
              <a:gd name="adj" fmla="val 12500"/>
            </a:avLst>
          </a:prstGeom>
          <a:solidFill>
            <a:srgbClr val="BBE0E3"/>
          </a:solidFill>
          <a:ln w="9525">
            <a:solidFill>
              <a:srgbClr val="000000"/>
            </a:solidFill>
            <a:round/>
            <a:headEnd/>
            <a:tailEnd/>
          </a:ln>
        </p:spPr>
        <p:txBody>
          <a:bodyPr wrap="none" anchor="ctr"/>
          <a:lstStyle/>
          <a:p>
            <a:pPr algn="ctr" fontAlgn="auto">
              <a:spcBef>
                <a:spcPts val="0"/>
              </a:spcBef>
              <a:spcAft>
                <a:spcPts val="0"/>
              </a:spcAft>
            </a:pPr>
            <a:r>
              <a:rPr lang="en-US" sz="1400">
                <a:solidFill>
                  <a:srgbClr val="000000"/>
                </a:solidFill>
                <a:latin typeface="Calibri"/>
              </a:rPr>
              <a:t>WaterML</a:t>
            </a:r>
          </a:p>
        </p:txBody>
      </p:sp>
      <p:sp>
        <p:nvSpPr>
          <p:cNvPr id="89" name="Line 9"/>
          <p:cNvSpPr>
            <a:spLocks noChangeShapeType="1"/>
          </p:cNvSpPr>
          <p:nvPr/>
        </p:nvSpPr>
        <p:spPr bwMode="auto">
          <a:xfrm>
            <a:off x="2394501" y="1743897"/>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0" name="Line 10"/>
          <p:cNvSpPr>
            <a:spLocks noChangeShapeType="1"/>
          </p:cNvSpPr>
          <p:nvPr/>
        </p:nvSpPr>
        <p:spPr bwMode="auto">
          <a:xfrm>
            <a:off x="2394501" y="1935486"/>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1" name="Line 11"/>
          <p:cNvSpPr>
            <a:spLocks noChangeShapeType="1"/>
          </p:cNvSpPr>
          <p:nvPr/>
        </p:nvSpPr>
        <p:spPr bwMode="auto">
          <a:xfrm>
            <a:off x="2394501" y="2127075"/>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sp>
        <p:nvSpPr>
          <p:cNvPr id="92" name="Oval 15"/>
          <p:cNvSpPr>
            <a:spLocks noChangeArrowheads="1"/>
          </p:cNvSpPr>
          <p:nvPr/>
        </p:nvSpPr>
        <p:spPr bwMode="auto">
          <a:xfrm>
            <a:off x="2330663" y="2271716"/>
            <a:ext cx="110518" cy="95794"/>
          </a:xfrm>
          <a:prstGeom prst="ellipse">
            <a:avLst/>
          </a:prstGeom>
          <a:solidFill>
            <a:srgbClr val="DEFEE3"/>
          </a:solidFill>
          <a:ln w="9525">
            <a:solidFill>
              <a:srgbClr val="000000"/>
            </a:solidFill>
            <a:round/>
            <a:headEnd/>
            <a:tailEnd/>
          </a:ln>
        </p:spPr>
        <p:txBody>
          <a:bodyPr wrap="none" anchor="ctr"/>
          <a:lstStyle/>
          <a:p>
            <a:pPr algn="ctr" fontAlgn="auto">
              <a:spcBef>
                <a:spcPts val="0"/>
              </a:spcBef>
              <a:spcAft>
                <a:spcPts val="0"/>
              </a:spcAft>
            </a:pPr>
            <a:endParaRPr lang="en-US" sz="1400">
              <a:solidFill>
                <a:srgbClr val="000000"/>
              </a:solidFill>
              <a:latin typeface="Calibri"/>
            </a:endParaRPr>
          </a:p>
        </p:txBody>
      </p:sp>
      <p:sp>
        <p:nvSpPr>
          <p:cNvPr id="93" name="Line 11"/>
          <p:cNvSpPr>
            <a:spLocks noChangeShapeType="1"/>
          </p:cNvSpPr>
          <p:nvPr/>
        </p:nvSpPr>
        <p:spPr bwMode="auto">
          <a:xfrm>
            <a:off x="2395653" y="2319610"/>
            <a:ext cx="342742" cy="0"/>
          </a:xfrm>
          <a:prstGeom prst="line">
            <a:avLst/>
          </a:prstGeom>
          <a:noFill/>
          <a:ln w="9525">
            <a:solidFill>
              <a:srgbClr val="000000"/>
            </a:solidFill>
            <a:round/>
            <a:headEnd/>
            <a:tailEnd/>
          </a:ln>
        </p:spPr>
        <p:txBody>
          <a:bodyPr/>
          <a:lstStyle/>
          <a:p>
            <a:pPr fontAlgn="auto">
              <a:spcBef>
                <a:spcPts val="0"/>
              </a:spcBef>
              <a:spcAft>
                <a:spcPts val="0"/>
              </a:spcAft>
            </a:pPr>
            <a:endParaRPr lang="en-US">
              <a:solidFill>
                <a:prstClr val="black"/>
              </a:solidFill>
              <a:latin typeface="Calibri"/>
            </a:endParaRPr>
          </a:p>
        </p:txBody>
      </p:sp>
      <p:cxnSp>
        <p:nvCxnSpPr>
          <p:cNvPr id="97" name="Straight Arrow Connector 96"/>
          <p:cNvCxnSpPr>
            <a:stCxn id="63" idx="0"/>
            <a:endCxn id="62" idx="3"/>
          </p:cNvCxnSpPr>
          <p:nvPr/>
        </p:nvCxnSpPr>
        <p:spPr>
          <a:xfrm rot="5400000" flipH="1" flipV="1">
            <a:off x="1658514" y="2582368"/>
            <a:ext cx="2269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ight Arrow 101"/>
          <p:cNvSpPr/>
          <p:nvPr/>
        </p:nvSpPr>
        <p:spPr>
          <a:xfrm>
            <a:off x="4404360" y="2148840"/>
            <a:ext cx="89916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58"/>
          <p:cNvSpPr>
            <a:spLocks noChangeArrowheads="1"/>
          </p:cNvSpPr>
          <p:nvPr/>
        </p:nvSpPr>
        <p:spPr bwMode="auto">
          <a:xfrm>
            <a:off x="2469298" y="3703319"/>
            <a:ext cx="1837362" cy="307777"/>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rPr>
              <a:t>ASCII                  text</a:t>
            </a:r>
            <a:endParaRPr kumimoji="0" lang="en-US" sz="1400" b="0" i="0" u="none" strike="noStrike" kern="0" cap="none" spc="0" normalizeH="0" baseline="0" noProof="0" dirty="0">
              <a:ln>
                <a:noFill/>
              </a:ln>
              <a:solidFill>
                <a:srgbClr val="000000"/>
              </a:solidFill>
              <a:effectLst/>
              <a:uLnTx/>
              <a:uFillTx/>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visitidaho.org/assets/images/maps/Idaho_rivers.gif"/>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3581400" y="228600"/>
            <a:ext cx="5275772" cy="516315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5552353" y="76200"/>
            <a:ext cx="3515447"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b="1" dirty="0" smtClean="0">
                <a:latin typeface="Arial Narrow" pitchFamily="34" charset="0"/>
              </a:rPr>
              <a:t>IDAHO Point Observation Data Flow</a:t>
            </a:r>
            <a:endParaRPr lang="en-US" sz="2800" b="1" dirty="0">
              <a:latin typeface="Arial Narrow" pitchFamily="34" charset="0"/>
            </a:endParaRPr>
          </a:p>
        </p:txBody>
      </p:sp>
      <p:sp>
        <p:nvSpPr>
          <p:cNvPr id="18" name="Rectangle 17"/>
          <p:cNvSpPr/>
          <p:nvPr/>
        </p:nvSpPr>
        <p:spPr>
          <a:xfrm>
            <a:off x="76201" y="76199"/>
            <a:ext cx="3428999" cy="2312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Bent Arrow 34"/>
          <p:cNvSpPr/>
          <p:nvPr/>
        </p:nvSpPr>
        <p:spPr>
          <a:xfrm rot="5400000">
            <a:off x="237799" y="263021"/>
            <a:ext cx="442473" cy="373631"/>
          </a:xfrm>
          <a:prstGeom prst="bentArrow">
            <a:avLst>
              <a:gd name="adj1" fmla="val 25000"/>
              <a:gd name="adj2" fmla="val 19357"/>
              <a:gd name="adj3" fmla="val 25000"/>
              <a:gd name="adj4" fmla="val 4375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95378" y="82732"/>
            <a:ext cx="3062222" cy="2585323"/>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D</a:t>
            </a:r>
            <a:r>
              <a:rPr lang="en-US" dirty="0" smtClean="0">
                <a:solidFill>
                  <a:schemeClr val="bg1"/>
                </a:solidFill>
              </a:rPr>
              <a:t>ata series transfer to HIS server(s)</a:t>
            </a:r>
          </a:p>
          <a:p>
            <a:pPr marL="285750" indent="-285750">
              <a:buFont typeface="Arial" pitchFamily="34" charset="0"/>
              <a:buChar char="•"/>
            </a:pPr>
            <a:r>
              <a:rPr lang="en-US" dirty="0" smtClean="0">
                <a:solidFill>
                  <a:schemeClr val="bg1"/>
                </a:solidFill>
              </a:rPr>
              <a:t>Registration of dataset metadata with HIS Central</a:t>
            </a:r>
          </a:p>
          <a:p>
            <a:pPr marL="285750" indent="-285750">
              <a:buFont typeface="Arial" pitchFamily="34" charset="0"/>
              <a:buChar char="•"/>
            </a:pPr>
            <a:r>
              <a:rPr lang="en-US" dirty="0" smtClean="0">
                <a:solidFill>
                  <a:schemeClr val="bg1"/>
                </a:solidFill>
              </a:rPr>
              <a:t>Searching for metadata on HIS Central</a:t>
            </a:r>
          </a:p>
          <a:p>
            <a:pPr marL="285750" indent="-285750">
              <a:buFont typeface="Arial" pitchFamily="34" charset="0"/>
              <a:buChar char="•"/>
            </a:pPr>
            <a:r>
              <a:rPr lang="en-US" dirty="0" smtClean="0">
                <a:solidFill>
                  <a:schemeClr val="bg1"/>
                </a:solidFill>
              </a:rPr>
              <a:t>Downloading data series from servers</a:t>
            </a:r>
          </a:p>
          <a:p>
            <a:pPr marL="285750" indent="-285750">
              <a:buFont typeface="Arial" pitchFamily="34" charset="0"/>
              <a:buChar char="•"/>
            </a:pPr>
            <a:endParaRPr lang="en-US" dirty="0" smtClean="0">
              <a:solidFill>
                <a:schemeClr val="bg1"/>
              </a:solidFill>
            </a:endParaRPr>
          </a:p>
        </p:txBody>
      </p:sp>
      <p:grpSp>
        <p:nvGrpSpPr>
          <p:cNvPr id="40" name="Group 39"/>
          <p:cNvGrpSpPr/>
          <p:nvPr/>
        </p:nvGrpSpPr>
        <p:grpSpPr>
          <a:xfrm>
            <a:off x="381000" y="2322722"/>
            <a:ext cx="6940992" cy="1868278"/>
            <a:chOff x="381000" y="2322722"/>
            <a:chExt cx="6940992" cy="1868278"/>
          </a:xfrm>
        </p:grpSpPr>
        <p:grpSp>
          <p:nvGrpSpPr>
            <p:cNvPr id="27" name="Group 26"/>
            <p:cNvGrpSpPr/>
            <p:nvPr/>
          </p:nvGrpSpPr>
          <p:grpSpPr>
            <a:xfrm>
              <a:off x="381000" y="2636566"/>
              <a:ext cx="2662927" cy="1554434"/>
              <a:chOff x="228600" y="2778786"/>
              <a:chExt cx="2662927" cy="1554434"/>
            </a:xfrm>
          </p:grpSpPr>
          <p:pic>
            <p:nvPicPr>
              <p:cNvPr id="17" name="Picture 14"/>
              <p:cNvPicPr>
                <a:picLocks noChangeAspect="1" noChangeArrowheads="1"/>
              </p:cNvPicPr>
              <p:nvPr/>
            </p:nvPicPr>
            <p:blipFill>
              <a:blip r:embed="rId3" cstate="screen"/>
              <a:srcRect r="-1704"/>
              <a:stretch>
                <a:fillRect/>
              </a:stretch>
            </p:blipFill>
            <p:spPr>
              <a:xfrm>
                <a:off x="699293" y="2778786"/>
                <a:ext cx="1725613" cy="1093788"/>
              </a:xfrm>
              <a:prstGeom prst="rect">
                <a:avLst/>
              </a:prstGeom>
              <a:ln w="15875">
                <a:solidFill>
                  <a:sysClr val="windowText" lastClr="000000"/>
                </a:solidFill>
              </a:ln>
            </p:spPr>
          </p:pic>
          <p:sp>
            <p:nvSpPr>
              <p:cNvPr id="13" name="TextBox 12"/>
              <p:cNvSpPr txBox="1"/>
              <p:nvPr/>
            </p:nvSpPr>
            <p:spPr>
              <a:xfrm>
                <a:off x="228600" y="3810000"/>
                <a:ext cx="2662927" cy="523220"/>
              </a:xfrm>
              <a:prstGeom prst="rect">
                <a:avLst/>
              </a:prstGeom>
              <a:noFill/>
            </p:spPr>
            <p:txBody>
              <a:bodyPr wrap="square" rtlCol="0">
                <a:spAutoFit/>
              </a:bodyPr>
              <a:lstStyle/>
              <a:p>
                <a:pPr algn="ctr"/>
                <a:r>
                  <a:rPr lang="en-US" sz="1400" b="1" dirty="0" smtClean="0"/>
                  <a:t>San Diego Super Computer Center HIS Central Catalog</a:t>
                </a:r>
                <a:endParaRPr lang="en-US" sz="1400" b="1" dirty="0"/>
              </a:p>
            </p:txBody>
          </p:sp>
        </p:grpSp>
        <p:grpSp>
          <p:nvGrpSpPr>
            <p:cNvPr id="37" name="Group 36"/>
            <p:cNvGrpSpPr/>
            <p:nvPr/>
          </p:nvGrpSpPr>
          <p:grpSpPr>
            <a:xfrm>
              <a:off x="2448316" y="2322722"/>
              <a:ext cx="4873676" cy="1560374"/>
              <a:chOff x="2448316" y="2322722"/>
              <a:chExt cx="4873676" cy="1560374"/>
            </a:xfrm>
          </p:grpSpPr>
          <p:sp>
            <p:nvSpPr>
              <p:cNvPr id="24" name="Striped Right Arrow 23"/>
              <p:cNvSpPr/>
              <p:nvPr/>
            </p:nvSpPr>
            <p:spPr>
              <a:xfrm rot="9001950">
                <a:off x="2512952" y="2322722"/>
                <a:ext cx="1290309" cy="275675"/>
              </a:xfrm>
              <a:prstGeom prst="stripedRightArrow">
                <a:avLst>
                  <a:gd name="adj1" fmla="val 50000"/>
                  <a:gd name="adj2" fmla="val 48949"/>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8" name="Striped Right Arrow 37"/>
              <p:cNvSpPr/>
              <p:nvPr/>
            </p:nvSpPr>
            <p:spPr>
              <a:xfrm rot="12336335">
                <a:off x="2448316" y="3607421"/>
                <a:ext cx="2651516" cy="275675"/>
              </a:xfrm>
              <a:prstGeom prst="stripedRightArrow">
                <a:avLst>
                  <a:gd name="adj1" fmla="val 50000"/>
                  <a:gd name="adj2" fmla="val 48949"/>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9" name="Striped Right Arrow 38"/>
              <p:cNvSpPr/>
              <p:nvPr/>
            </p:nvSpPr>
            <p:spPr>
              <a:xfrm rot="11591545">
                <a:off x="2549699" y="3360334"/>
                <a:ext cx="4772293" cy="275675"/>
              </a:xfrm>
              <a:prstGeom prst="stripedRightArrow">
                <a:avLst>
                  <a:gd name="adj1" fmla="val 50000"/>
                  <a:gd name="adj2" fmla="val 48949"/>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grpSp>
        <p:nvGrpSpPr>
          <p:cNvPr id="46" name="Group 45"/>
          <p:cNvGrpSpPr/>
          <p:nvPr/>
        </p:nvGrpSpPr>
        <p:grpSpPr>
          <a:xfrm>
            <a:off x="3505200" y="1558387"/>
            <a:ext cx="5451619" cy="3617391"/>
            <a:chOff x="3505200" y="1558387"/>
            <a:chExt cx="5451619" cy="3617391"/>
          </a:xfrm>
        </p:grpSpPr>
        <p:grpSp>
          <p:nvGrpSpPr>
            <p:cNvPr id="36" name="Group 35"/>
            <p:cNvGrpSpPr/>
            <p:nvPr/>
          </p:nvGrpSpPr>
          <p:grpSpPr>
            <a:xfrm>
              <a:off x="3505200" y="1558387"/>
              <a:ext cx="5451619" cy="3617391"/>
              <a:chOff x="3505200" y="1558387"/>
              <a:chExt cx="5451619" cy="3617391"/>
            </a:xfrm>
          </p:grpSpPr>
          <p:grpSp>
            <p:nvGrpSpPr>
              <p:cNvPr id="8" name="Group 7"/>
              <p:cNvGrpSpPr/>
              <p:nvPr/>
            </p:nvGrpSpPr>
            <p:grpSpPr>
              <a:xfrm>
                <a:off x="3505200" y="1558387"/>
                <a:ext cx="1960707" cy="698755"/>
                <a:chOff x="2133600" y="1692322"/>
                <a:chExt cx="1960707" cy="698755"/>
              </a:xfrm>
            </p:grpSpPr>
            <p:pic>
              <p:nvPicPr>
                <p:cNvPr id="6" name="Picture 2" descr="http://www.rebelnetworks.com/webhosting-talk/images/web-server.jpg"/>
                <p:cNvPicPr>
                  <a:picLocks noChangeAspect="1" noChangeArrowheads="1"/>
                </p:cNvPicPr>
                <p:nvPr/>
              </p:nvPicPr>
              <p:blipFill rotWithShape="1">
                <a:blip r:embed="rId4" cstate="screen">
                  <a:extLst>
                    <a:ext uri="{28A0092B-C50C-407E-A947-70E740481C1C}">
                      <a14:useLocalDpi xmlns:a14="http://schemas.microsoft.com/office/drawing/2010/main" xmlns="" val="0"/>
                    </a:ext>
                  </a:extLst>
                </a:blip>
                <a:srcRect/>
                <a:stretch/>
              </p:blipFill>
              <p:spPr bwMode="auto">
                <a:xfrm>
                  <a:off x="2133600" y="1723723"/>
                  <a:ext cx="1960707" cy="6673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2632364" y="1692322"/>
                  <a:ext cx="1143000" cy="430887"/>
                </a:xfrm>
                <a:prstGeom prst="rect">
                  <a:avLst/>
                </a:prstGeom>
                <a:noFill/>
              </p:spPr>
              <p:txBody>
                <a:bodyPr wrap="square" rtlCol="0">
                  <a:spAutoFit/>
                </a:bodyPr>
                <a:lstStyle/>
                <a:p>
                  <a:pPr algn="ctr"/>
                  <a:r>
                    <a:rPr lang="en-US" sz="1100" b="1" dirty="0" smtClean="0">
                      <a:solidFill>
                        <a:schemeClr val="bg1"/>
                      </a:solidFill>
                    </a:rPr>
                    <a:t>University of Idaho HIS Server</a:t>
                  </a:r>
                  <a:endParaRPr lang="en-US" sz="1100" b="1" dirty="0">
                    <a:solidFill>
                      <a:schemeClr val="bg1"/>
                    </a:solidFill>
                  </a:endParaRPr>
                </a:p>
              </p:txBody>
            </p:sp>
          </p:grpSp>
          <p:grpSp>
            <p:nvGrpSpPr>
              <p:cNvPr id="9" name="Group 8"/>
              <p:cNvGrpSpPr/>
              <p:nvPr/>
            </p:nvGrpSpPr>
            <p:grpSpPr>
              <a:xfrm>
                <a:off x="4572000" y="3792682"/>
                <a:ext cx="1960707" cy="701990"/>
                <a:chOff x="2057400" y="3775364"/>
                <a:chExt cx="1960707" cy="701990"/>
              </a:xfrm>
            </p:grpSpPr>
            <p:pic>
              <p:nvPicPr>
                <p:cNvPr id="5" name="Picture 2" descr="http://www.rebelnetworks.com/webhosting-talk/images/web-server.jpg"/>
                <p:cNvPicPr>
                  <a:picLocks noChangeAspect="1" noChangeArrowheads="1"/>
                </p:cNvPicPr>
                <p:nvPr/>
              </p:nvPicPr>
              <p:blipFill rotWithShape="1">
                <a:blip r:embed="rId4" cstate="screen">
                  <a:extLst>
                    <a:ext uri="{28A0092B-C50C-407E-A947-70E740481C1C}">
                      <a14:useLocalDpi xmlns:a14="http://schemas.microsoft.com/office/drawing/2010/main" xmlns="" val="0"/>
                    </a:ext>
                  </a:extLst>
                </a:blip>
                <a:srcRect/>
                <a:stretch/>
              </p:blipFill>
              <p:spPr bwMode="auto">
                <a:xfrm>
                  <a:off x="2057400" y="3810000"/>
                  <a:ext cx="1960707" cy="66735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382982" y="3775364"/>
                  <a:ext cx="1447800" cy="430887"/>
                </a:xfrm>
                <a:prstGeom prst="rect">
                  <a:avLst/>
                </a:prstGeom>
                <a:noFill/>
              </p:spPr>
              <p:txBody>
                <a:bodyPr wrap="square" rtlCol="0">
                  <a:spAutoFit/>
                </a:bodyPr>
                <a:lstStyle/>
                <a:p>
                  <a:pPr algn="ctr"/>
                  <a:r>
                    <a:rPr lang="en-US" sz="1100" b="1" dirty="0" smtClean="0">
                      <a:solidFill>
                        <a:schemeClr val="bg1"/>
                      </a:solidFill>
                    </a:rPr>
                    <a:t>Boise State University HIS Server</a:t>
                  </a:r>
                  <a:endParaRPr lang="en-US" sz="1100" b="1" dirty="0">
                    <a:solidFill>
                      <a:schemeClr val="bg1"/>
                    </a:solidFill>
                  </a:endParaRPr>
                </a:p>
              </p:txBody>
            </p:sp>
          </p:grpSp>
          <p:grpSp>
            <p:nvGrpSpPr>
              <p:cNvPr id="7" name="Group 6"/>
              <p:cNvGrpSpPr/>
              <p:nvPr/>
            </p:nvGrpSpPr>
            <p:grpSpPr>
              <a:xfrm>
                <a:off x="6996112" y="3496992"/>
                <a:ext cx="1960707" cy="709259"/>
                <a:chOff x="7190220" y="4718680"/>
                <a:chExt cx="1960707" cy="709259"/>
              </a:xfrm>
            </p:grpSpPr>
            <p:pic>
              <p:nvPicPr>
                <p:cNvPr id="1026" name="Picture 2" descr="http://www.rebelnetworks.com/webhosting-talk/images/web-server.jpg"/>
                <p:cNvPicPr>
                  <a:picLocks noChangeAspect="1" noChangeArrowheads="1"/>
                </p:cNvPicPr>
                <p:nvPr/>
              </p:nvPicPr>
              <p:blipFill rotWithShape="1">
                <a:blip r:embed="rId4" cstate="screen">
                  <a:extLst>
                    <a:ext uri="{28A0092B-C50C-407E-A947-70E740481C1C}">
                      <a14:useLocalDpi xmlns:a14="http://schemas.microsoft.com/office/drawing/2010/main" xmlns="" val="0"/>
                    </a:ext>
                  </a:extLst>
                </a:blip>
                <a:srcRect/>
                <a:stretch/>
              </p:blipFill>
              <p:spPr bwMode="auto">
                <a:xfrm>
                  <a:off x="7190220" y="4760585"/>
                  <a:ext cx="1960707" cy="66735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7509019" y="4718680"/>
                  <a:ext cx="1447800" cy="430887"/>
                </a:xfrm>
                <a:prstGeom prst="rect">
                  <a:avLst/>
                </a:prstGeom>
                <a:noFill/>
              </p:spPr>
              <p:txBody>
                <a:bodyPr wrap="square" rtlCol="0">
                  <a:spAutoFit/>
                </a:bodyPr>
                <a:lstStyle/>
                <a:p>
                  <a:pPr algn="ctr"/>
                  <a:r>
                    <a:rPr lang="en-US" sz="1100" b="1" dirty="0" smtClean="0">
                      <a:solidFill>
                        <a:schemeClr val="bg1"/>
                      </a:solidFill>
                    </a:rPr>
                    <a:t>Idaho State University HIS Server</a:t>
                  </a:r>
                  <a:endParaRPr lang="en-US" sz="1100" b="1" dirty="0">
                    <a:solidFill>
                      <a:schemeClr val="bg1"/>
                    </a:solidFill>
                  </a:endParaRPr>
                </a:p>
              </p:txBody>
            </p:sp>
          </p:grpSp>
          <p:sp>
            <p:nvSpPr>
              <p:cNvPr id="15" name="Bent Arrow 14"/>
              <p:cNvSpPr/>
              <p:nvPr/>
            </p:nvSpPr>
            <p:spPr>
              <a:xfrm rot="16200000">
                <a:off x="7852929" y="4180784"/>
                <a:ext cx="799811" cy="563134"/>
              </a:xfrm>
              <a:prstGeom prst="ben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26" name="Bent Arrow 25"/>
              <p:cNvSpPr/>
              <p:nvPr/>
            </p:nvSpPr>
            <p:spPr>
              <a:xfrm rot="16200000">
                <a:off x="5100400" y="4422532"/>
                <a:ext cx="799811" cy="706682"/>
              </a:xfrm>
              <a:prstGeom prst="ben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6200000">
                <a:off x="5676048" y="911931"/>
                <a:ext cx="562760" cy="3006096"/>
              </a:xfrm>
              <a:prstGeom prst="bentArrow">
                <a:avLst>
                  <a:gd name="adj1" fmla="val 25000"/>
                  <a:gd name="adj2" fmla="val 25000"/>
                  <a:gd name="adj3" fmla="val 25000"/>
                  <a:gd name="adj4" fmla="val 4522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pic>
            <p:nvPicPr>
              <p:cNvPr id="1034" name="Picture 10"/>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10800000">
                <a:off x="7936095" y="2540365"/>
                <a:ext cx="826615" cy="1122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2" name="Bent Arrow 31"/>
            <p:cNvSpPr/>
            <p:nvPr/>
          </p:nvSpPr>
          <p:spPr>
            <a:xfrm rot="5400000">
              <a:off x="6041412" y="3464525"/>
              <a:ext cx="442473" cy="373631"/>
            </a:xfrm>
            <a:prstGeom prst="bentArrow">
              <a:avLst>
                <a:gd name="adj1" fmla="val 25000"/>
                <a:gd name="adj2" fmla="val 19357"/>
                <a:gd name="adj3" fmla="val 25000"/>
                <a:gd name="adj4" fmla="val 4375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grpSp>
      <p:sp>
        <p:nvSpPr>
          <p:cNvPr id="41" name="Striped Right Arrow 40"/>
          <p:cNvSpPr/>
          <p:nvPr/>
        </p:nvSpPr>
        <p:spPr>
          <a:xfrm rot="9546497">
            <a:off x="91544" y="845156"/>
            <a:ext cx="601836" cy="197011"/>
          </a:xfrm>
          <a:prstGeom prst="stripedRightArrow">
            <a:avLst>
              <a:gd name="adj1" fmla="val 50000"/>
              <a:gd name="adj2" fmla="val 48949"/>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036" name="Picture 12" descr="http://download.codeplex.com/Project/Download/FileDownload.aspx?ProjectName=hydrodesktop&amp;DownloadId=97166&amp;Build=17092"/>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a:off x="120243" y="6088797"/>
            <a:ext cx="2613536" cy="43854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2" name="Group 41"/>
          <p:cNvGrpSpPr/>
          <p:nvPr/>
        </p:nvGrpSpPr>
        <p:grpSpPr>
          <a:xfrm>
            <a:off x="537473" y="4190999"/>
            <a:ext cx="1919464" cy="2000114"/>
            <a:chOff x="537473" y="4190999"/>
            <a:chExt cx="1919464" cy="2000114"/>
          </a:xfrm>
        </p:grpSpPr>
        <p:grpSp>
          <p:nvGrpSpPr>
            <p:cNvPr id="14" name="Group 13"/>
            <p:cNvGrpSpPr/>
            <p:nvPr/>
          </p:nvGrpSpPr>
          <p:grpSpPr>
            <a:xfrm>
              <a:off x="537473" y="4753367"/>
              <a:ext cx="1919464" cy="1437746"/>
              <a:chOff x="2967727" y="5257800"/>
              <a:chExt cx="1919464" cy="1437746"/>
            </a:xfrm>
          </p:grpSpPr>
          <p:pic>
            <p:nvPicPr>
              <p:cNvPr id="1030" name="Picture 6" descr="http://t2.gstatic.com/images?q=tbn:0PwyDwJJ2D45hM:http://www.cpsc.gov/cpscpub/prerel/prhtml07/07011a.jpg&amp;t=1"/>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a:off x="2967727" y="5257800"/>
                <a:ext cx="1919464" cy="1437746"/>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p:cNvPicPr>
                <a:picLocks noChangeAspect="1" noChangeArrowheads="1"/>
              </p:cNvPicPr>
              <p:nvPr/>
            </p:nvPicPr>
            <p:blipFill>
              <a:blip r:embed="rId8" cstate="screen"/>
              <a:srcRect/>
              <a:stretch>
                <a:fillRect/>
              </a:stretch>
            </p:blipFill>
            <p:spPr bwMode="auto">
              <a:xfrm>
                <a:off x="3366510" y="5399698"/>
                <a:ext cx="1087870" cy="741240"/>
              </a:xfrm>
              <a:prstGeom prst="rect">
                <a:avLst/>
              </a:prstGeom>
              <a:noFill/>
              <a:ln w="9525">
                <a:noFill/>
                <a:miter lim="800000"/>
                <a:headEnd/>
                <a:tailEnd/>
              </a:ln>
            </p:spPr>
          </p:pic>
        </p:grpSp>
        <p:sp>
          <p:nvSpPr>
            <p:cNvPr id="29" name="Up-Down Arrow 28"/>
            <p:cNvSpPr/>
            <p:nvPr/>
          </p:nvSpPr>
          <p:spPr>
            <a:xfrm>
              <a:off x="1512486" y="4190999"/>
              <a:ext cx="342900" cy="786167"/>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45" name="Up-Down Arrow 44"/>
          <p:cNvSpPr/>
          <p:nvPr/>
        </p:nvSpPr>
        <p:spPr>
          <a:xfrm>
            <a:off x="350942" y="1205200"/>
            <a:ext cx="258658" cy="547400"/>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nvGrpSpPr>
          <p:cNvPr id="44" name="Group 43"/>
          <p:cNvGrpSpPr/>
          <p:nvPr/>
        </p:nvGrpSpPr>
        <p:grpSpPr>
          <a:xfrm>
            <a:off x="1979762" y="1712878"/>
            <a:ext cx="5399331" cy="3699879"/>
            <a:chOff x="1979762" y="1712878"/>
            <a:chExt cx="5399331" cy="3699879"/>
          </a:xfrm>
        </p:grpSpPr>
        <p:sp>
          <p:nvSpPr>
            <p:cNvPr id="33" name="Down Arrow 32"/>
            <p:cNvSpPr/>
            <p:nvPr/>
          </p:nvSpPr>
          <p:spPr>
            <a:xfrm rot="2133119">
              <a:off x="3068782" y="1712878"/>
              <a:ext cx="263236" cy="3699879"/>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7" name="Down Arrow 46"/>
            <p:cNvSpPr/>
            <p:nvPr/>
          </p:nvSpPr>
          <p:spPr>
            <a:xfrm rot="3997183">
              <a:off x="3361665" y="3187343"/>
              <a:ext cx="263236" cy="3027041"/>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8" name="Down Arrow 47"/>
            <p:cNvSpPr/>
            <p:nvPr/>
          </p:nvSpPr>
          <p:spPr>
            <a:xfrm rot="4482263">
              <a:off x="4591492" y="2158908"/>
              <a:ext cx="263236" cy="531196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
        <p:nvSpPr>
          <p:cNvPr id="51" name="Down Arrow 50"/>
          <p:cNvSpPr/>
          <p:nvPr/>
        </p:nvSpPr>
        <p:spPr>
          <a:xfrm rot="3997183">
            <a:off x="278907" y="1833410"/>
            <a:ext cx="263236" cy="5111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nvGrpSpPr>
          <p:cNvPr id="34" name="Group 33"/>
          <p:cNvGrpSpPr/>
          <p:nvPr/>
        </p:nvGrpSpPr>
        <p:grpSpPr>
          <a:xfrm>
            <a:off x="5146964" y="2057400"/>
            <a:ext cx="4024054" cy="3919273"/>
            <a:chOff x="5146964" y="2057400"/>
            <a:chExt cx="4024054" cy="3919273"/>
          </a:xfrm>
        </p:grpSpPr>
        <p:pic>
          <p:nvPicPr>
            <p:cNvPr id="20" name="Picture 5" descr="stream3"/>
            <p:cNvPicPr>
              <a:picLocks noChangeAspect="1" noChangeArrowheads="1"/>
            </p:cNvPicPr>
            <p:nvPr/>
          </p:nvPicPr>
          <p:blipFill>
            <a:blip r:embed="rId9" cstate="screen"/>
            <a:srcRect/>
            <a:stretch>
              <a:fillRect/>
            </a:stretch>
          </p:blipFill>
          <p:spPr bwMode="auto">
            <a:xfrm>
              <a:off x="8305800" y="4466714"/>
              <a:ext cx="625842" cy="791086"/>
            </a:xfrm>
            <a:prstGeom prst="rect">
              <a:avLst/>
            </a:prstGeom>
            <a:noFill/>
            <a:ln w="9525">
              <a:noFill/>
              <a:miter lim="800000"/>
              <a:headEnd/>
              <a:tailEnd/>
            </a:ln>
          </p:spPr>
        </p:pic>
        <p:pic>
          <p:nvPicPr>
            <p:cNvPr id="21" name="Picture 3" descr="newtsgge"/>
            <p:cNvPicPr>
              <a:picLocks noChangeAspect="1" noChangeArrowheads="1"/>
            </p:cNvPicPr>
            <p:nvPr/>
          </p:nvPicPr>
          <p:blipFill>
            <a:blip r:embed="rId10" cstate="screen"/>
            <a:srcRect/>
            <a:stretch>
              <a:fillRect/>
            </a:stretch>
          </p:blipFill>
          <p:spPr bwMode="auto">
            <a:xfrm>
              <a:off x="5658637" y="4597368"/>
              <a:ext cx="686745" cy="784851"/>
            </a:xfrm>
            <a:prstGeom prst="rect">
              <a:avLst/>
            </a:prstGeom>
            <a:noFill/>
            <a:ln w="9525">
              <a:noFill/>
              <a:miter lim="800000"/>
              <a:headEnd/>
              <a:tailEnd/>
            </a:ln>
          </p:spPr>
        </p:pic>
        <p:pic>
          <p:nvPicPr>
            <p:cNvPr id="22" name="Picture 16" descr="weather_sta"/>
            <p:cNvPicPr>
              <a:picLocks noChangeAspect="1" noChangeArrowheads="1"/>
            </p:cNvPicPr>
            <p:nvPr/>
          </p:nvPicPr>
          <p:blipFill>
            <a:blip r:embed="rId11" cstate="screen"/>
            <a:srcRect/>
            <a:stretch>
              <a:fillRect/>
            </a:stretch>
          </p:blipFill>
          <p:spPr bwMode="auto">
            <a:xfrm>
              <a:off x="7460476" y="2057400"/>
              <a:ext cx="578335" cy="965933"/>
            </a:xfrm>
            <a:prstGeom prst="rect">
              <a:avLst/>
            </a:prstGeom>
            <a:noFill/>
            <a:ln w="9525">
              <a:noFill/>
              <a:miter lim="800000"/>
              <a:headEnd/>
              <a:tailEnd/>
            </a:ln>
          </p:spPr>
        </p:pic>
        <p:sp>
          <p:nvSpPr>
            <p:cNvPr id="16" name="TextBox 15"/>
            <p:cNvSpPr txBox="1"/>
            <p:nvPr/>
          </p:nvSpPr>
          <p:spPr>
            <a:xfrm>
              <a:off x="5410200" y="5330342"/>
              <a:ext cx="1229447"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smtClean="0"/>
                <a:t>Dry Creek Experimental Watershed Data</a:t>
              </a:r>
            </a:p>
          </p:txBody>
        </p:sp>
        <p:sp>
          <p:nvSpPr>
            <p:cNvPr id="28" name="TextBox 27"/>
            <p:cNvSpPr txBox="1"/>
            <p:nvPr/>
          </p:nvSpPr>
          <p:spPr>
            <a:xfrm>
              <a:off x="8038812" y="5257800"/>
              <a:ext cx="1132206"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err="1" smtClean="0"/>
                <a:t>Portneuf</a:t>
              </a:r>
              <a:r>
                <a:rPr lang="en-US" sz="1200" dirty="0" smtClean="0"/>
                <a:t> River </a:t>
              </a:r>
              <a:r>
                <a:rPr lang="en-US" sz="1200" dirty="0" err="1" smtClean="0"/>
                <a:t>Streamflow</a:t>
              </a:r>
              <a:r>
                <a:rPr lang="en-US" sz="1200" dirty="0" smtClean="0"/>
                <a:t> Data</a:t>
              </a:r>
            </a:p>
          </p:txBody>
        </p:sp>
        <p:pic>
          <p:nvPicPr>
            <p:cNvPr id="1033" name="Picture 9"/>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a:off x="5334000" y="2388919"/>
              <a:ext cx="628650" cy="792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5146964" y="2935309"/>
              <a:ext cx="1046963"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smtClean="0">
                  <a:solidFill>
                    <a:schemeClr val="bg1"/>
                  </a:solidFill>
                  <a:effectLst>
                    <a:outerShdw blurRad="38100" dist="38100" dir="2700000" algn="tl">
                      <a:srgbClr val="000000">
                        <a:alpha val="43137"/>
                      </a:srgbClr>
                    </a:outerShdw>
                  </a:effectLst>
                </a:rPr>
                <a:t>Salmon River </a:t>
              </a:r>
              <a:r>
                <a:rPr lang="en-US" sz="1200" dirty="0" err="1" smtClean="0">
                  <a:solidFill>
                    <a:schemeClr val="bg1"/>
                  </a:solidFill>
                  <a:effectLst>
                    <a:outerShdw blurRad="38100" dist="38100" dir="2700000" algn="tl">
                      <a:srgbClr val="000000">
                        <a:alpha val="43137"/>
                      </a:srgbClr>
                    </a:outerShdw>
                  </a:effectLst>
                </a:rPr>
                <a:t>Streamflow</a:t>
              </a:r>
              <a:r>
                <a:rPr lang="en-US" sz="1200" dirty="0" smtClean="0">
                  <a:solidFill>
                    <a:schemeClr val="bg1"/>
                  </a:solidFill>
                  <a:effectLst>
                    <a:outerShdw blurRad="38100" dist="38100" dir="2700000" algn="tl">
                      <a:srgbClr val="000000">
                        <a:alpha val="43137"/>
                      </a:srgbClr>
                    </a:outerShdw>
                  </a:effectLst>
                </a:rPr>
                <a:t> Data</a:t>
              </a:r>
            </a:p>
          </p:txBody>
        </p:sp>
        <p:sp>
          <p:nvSpPr>
            <p:cNvPr id="52" name="TextBox 51"/>
            <p:cNvSpPr txBox="1"/>
            <p:nvPr/>
          </p:nvSpPr>
          <p:spPr>
            <a:xfrm>
              <a:off x="7288873" y="2819400"/>
              <a:ext cx="1046963"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smtClean="0"/>
                <a:t>Evaporation  Data</a:t>
              </a:r>
            </a:p>
          </p:txBody>
        </p:sp>
      </p:grpSp>
      <p:sp>
        <p:nvSpPr>
          <p:cNvPr id="50" name="TextBox 49"/>
          <p:cNvSpPr txBox="1"/>
          <p:nvPr/>
        </p:nvSpPr>
        <p:spPr>
          <a:xfrm>
            <a:off x="3078034" y="5943600"/>
            <a:ext cx="5779138" cy="923330"/>
          </a:xfrm>
          <a:prstGeom prst="rect">
            <a:avLst/>
          </a:prstGeom>
          <a:noFill/>
        </p:spPr>
        <p:txBody>
          <a:bodyPr wrap="square" rtlCol="0">
            <a:spAutoFit/>
          </a:bodyPr>
          <a:lstStyle/>
          <a:p>
            <a:r>
              <a:rPr lang="en-US" dirty="0" err="1" smtClean="0"/>
              <a:t>HydroDesktop</a:t>
            </a:r>
            <a:r>
              <a:rPr lang="en-US" dirty="0" smtClean="0"/>
              <a:t> can then be used to perform visualization and analysis on these data combined with GIS and other data collected from other HIS servers.</a:t>
            </a:r>
            <a:endParaRPr lang="en-US" dirty="0"/>
          </a:p>
        </p:txBody>
      </p:sp>
    </p:spTree>
    <p:extLst>
      <p:ext uri="{BB962C8B-B14F-4D97-AF65-F5344CB8AC3E}">
        <p14:creationId xmlns:p14="http://schemas.microsoft.com/office/powerpoint/2010/main" xmlns="" val="41947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85"/>
          <p:cNvGrpSpPr/>
          <p:nvPr/>
        </p:nvGrpSpPr>
        <p:grpSpPr>
          <a:xfrm>
            <a:off x="1600199" y="1104900"/>
            <a:ext cx="1585786" cy="1159672"/>
            <a:chOff x="1600199" y="1104900"/>
            <a:chExt cx="1585786" cy="1159672"/>
          </a:xfrm>
        </p:grpSpPr>
        <p:pic>
          <p:nvPicPr>
            <p:cNvPr id="20486" name="Picture 6" descr="http://blogs.federaltimes.com/federal-times-blog/files/2009/01/compact_fluorescent_light_bulb.jpg"/>
            <p:cNvPicPr>
              <a:picLocks noChangeAspect="1" noChangeArrowheads="1"/>
            </p:cNvPicPr>
            <p:nvPr/>
          </p:nvPicPr>
          <p:blipFill>
            <a:blip r:embed="rId2" cstate="screen"/>
            <a:srcRect/>
            <a:stretch>
              <a:fillRect/>
            </a:stretch>
          </p:blipFill>
          <p:spPr bwMode="auto">
            <a:xfrm>
              <a:off x="2133601" y="1104900"/>
              <a:ext cx="1052384" cy="1159672"/>
            </a:xfrm>
            <a:prstGeom prst="rect">
              <a:avLst/>
            </a:prstGeom>
            <a:noFill/>
          </p:spPr>
        </p:pic>
        <p:cxnSp>
          <p:nvCxnSpPr>
            <p:cNvPr id="10" name="Straight Arrow Connector 9"/>
            <p:cNvCxnSpPr>
              <a:stCxn id="20482" idx="3"/>
              <a:endCxn id="20486" idx="1"/>
            </p:cNvCxnSpPr>
            <p:nvPr/>
          </p:nvCxnSpPr>
          <p:spPr>
            <a:xfrm flipV="1">
              <a:off x="1600199" y="1684736"/>
              <a:ext cx="533402" cy="11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6" name="Group 90"/>
          <p:cNvGrpSpPr/>
          <p:nvPr/>
        </p:nvGrpSpPr>
        <p:grpSpPr>
          <a:xfrm>
            <a:off x="457200" y="2209800"/>
            <a:ext cx="8296275" cy="990600"/>
            <a:chOff x="457200" y="2209800"/>
            <a:chExt cx="8296275" cy="990600"/>
          </a:xfrm>
        </p:grpSpPr>
        <p:pic>
          <p:nvPicPr>
            <p:cNvPr id="20491" name="Picture 11"/>
            <p:cNvPicPr>
              <a:picLocks noChangeAspect="1" noChangeArrowheads="1"/>
            </p:cNvPicPr>
            <p:nvPr/>
          </p:nvPicPr>
          <p:blipFill>
            <a:blip r:embed="rId3" cstate="screen"/>
            <a:srcRect/>
            <a:stretch>
              <a:fillRect/>
            </a:stretch>
          </p:blipFill>
          <p:spPr bwMode="auto">
            <a:xfrm>
              <a:off x="457200" y="2819400"/>
              <a:ext cx="8296275" cy="381000"/>
            </a:xfrm>
            <a:prstGeom prst="rect">
              <a:avLst/>
            </a:prstGeom>
            <a:noFill/>
            <a:ln w="9525">
              <a:noFill/>
              <a:miter lim="800000"/>
              <a:headEnd/>
              <a:tailEnd/>
            </a:ln>
          </p:spPr>
        </p:pic>
        <p:cxnSp>
          <p:nvCxnSpPr>
            <p:cNvPr id="22" name="Straight Arrow Connector 21"/>
            <p:cNvCxnSpPr/>
            <p:nvPr/>
          </p:nvCxnSpPr>
          <p:spPr>
            <a:xfrm rot="10800000" flipV="1">
              <a:off x="6781800" y="2209800"/>
              <a:ext cx="7620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endCxn id="4" idx="0"/>
          </p:cNvCxnSpPr>
          <p:nvPr/>
        </p:nvCxnSpPr>
        <p:spPr>
          <a:xfrm>
            <a:off x="2209800" y="3124200"/>
            <a:ext cx="2081561" cy="76200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grpSp>
        <p:nvGrpSpPr>
          <p:cNvPr id="8" name="Group 92"/>
          <p:cNvGrpSpPr/>
          <p:nvPr/>
        </p:nvGrpSpPr>
        <p:grpSpPr>
          <a:xfrm>
            <a:off x="228600" y="3581400"/>
            <a:ext cx="4062761" cy="1371601"/>
            <a:chOff x="228600" y="3581400"/>
            <a:chExt cx="4062761" cy="1371601"/>
          </a:xfrm>
        </p:grpSpPr>
        <p:pic>
          <p:nvPicPr>
            <p:cNvPr id="20495" name="Picture 15" descr="http://www.onlinebusinessolutions.net/eBay/images/COMPUTER20CRASH.gif"/>
            <p:cNvPicPr>
              <a:picLocks noChangeAspect="1" noChangeArrowheads="1"/>
            </p:cNvPicPr>
            <p:nvPr/>
          </p:nvPicPr>
          <p:blipFill>
            <a:blip r:embed="rId4" cstate="screen"/>
            <a:srcRect/>
            <a:stretch>
              <a:fillRect/>
            </a:stretch>
          </p:blipFill>
          <p:spPr bwMode="auto">
            <a:xfrm>
              <a:off x="228600" y="3581400"/>
              <a:ext cx="2270555" cy="1371601"/>
            </a:xfrm>
            <a:prstGeom prst="rect">
              <a:avLst/>
            </a:prstGeom>
            <a:noFill/>
          </p:spPr>
        </p:pic>
        <p:cxnSp>
          <p:nvCxnSpPr>
            <p:cNvPr id="32" name="Straight Arrow Connector 31"/>
            <p:cNvCxnSpPr>
              <a:stCxn id="4" idx="0"/>
              <a:endCxn id="20495" idx="3"/>
            </p:cNvCxnSpPr>
            <p:nvPr/>
          </p:nvCxnSpPr>
          <p:spPr>
            <a:xfrm rot="16200000" flipH="1" flipV="1">
              <a:off x="3204757" y="3180597"/>
              <a:ext cx="381001" cy="17922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a:stCxn id="4" idx="0"/>
          </p:cNvCxnSpPr>
          <p:nvPr/>
        </p:nvCxnSpPr>
        <p:spPr>
          <a:xfrm rot="16200000" flipV="1">
            <a:off x="3479181" y="3074020"/>
            <a:ext cx="685800" cy="938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 idx="0"/>
          </p:cNvCxnSpPr>
          <p:nvPr/>
        </p:nvCxnSpPr>
        <p:spPr>
          <a:xfrm rot="16200000" flipV="1">
            <a:off x="3898281" y="3493120"/>
            <a:ext cx="685800" cy="1003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 idx="0"/>
          </p:cNvCxnSpPr>
          <p:nvPr/>
        </p:nvCxnSpPr>
        <p:spPr>
          <a:xfrm rot="5400000" flipH="1" flipV="1">
            <a:off x="4355481" y="3060082"/>
            <a:ext cx="761999" cy="8902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 idx="0"/>
          </p:cNvCxnSpPr>
          <p:nvPr/>
        </p:nvCxnSpPr>
        <p:spPr>
          <a:xfrm rot="5400000" flipH="1" flipV="1">
            <a:off x="4888881" y="2526682"/>
            <a:ext cx="761999" cy="1957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94"/>
          <p:cNvGrpSpPr/>
          <p:nvPr/>
        </p:nvGrpSpPr>
        <p:grpSpPr>
          <a:xfrm>
            <a:off x="3886200" y="4868215"/>
            <a:ext cx="2438400" cy="1644041"/>
            <a:chOff x="3886200" y="4868215"/>
            <a:chExt cx="2438400" cy="1644041"/>
          </a:xfrm>
        </p:grpSpPr>
        <p:pic>
          <p:nvPicPr>
            <p:cNvPr id="20499" name="Picture 19" descr="http://www.dccomputersllc.com/images/HappyComputerMan.gif"/>
            <p:cNvPicPr>
              <a:picLocks noChangeAspect="1" noChangeArrowheads="1"/>
            </p:cNvPicPr>
            <p:nvPr/>
          </p:nvPicPr>
          <p:blipFill>
            <a:blip r:embed="rId5" cstate="screen"/>
            <a:srcRect/>
            <a:stretch>
              <a:fillRect/>
            </a:stretch>
          </p:blipFill>
          <p:spPr bwMode="auto">
            <a:xfrm>
              <a:off x="4724400" y="4868215"/>
              <a:ext cx="1600200" cy="1644041"/>
            </a:xfrm>
            <a:prstGeom prst="rect">
              <a:avLst/>
            </a:prstGeom>
            <a:noFill/>
          </p:spPr>
        </p:pic>
        <p:cxnSp>
          <p:nvCxnSpPr>
            <p:cNvPr id="67" name="Straight Arrow Connector 66"/>
            <p:cNvCxnSpPr>
              <a:stCxn id="20497" idx="3"/>
              <a:endCxn id="20499" idx="1"/>
            </p:cNvCxnSpPr>
            <p:nvPr/>
          </p:nvCxnSpPr>
          <p:spPr>
            <a:xfrm>
              <a:off x="3886200" y="5690236"/>
              <a:ext cx="838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20499" idx="0"/>
          </p:cNvCxnSpPr>
          <p:nvPr/>
        </p:nvCxnSpPr>
        <p:spPr>
          <a:xfrm rot="5400000" flipH="1" flipV="1">
            <a:off x="5128744" y="3596159"/>
            <a:ext cx="1667813" cy="8763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20482" idx="3"/>
          </p:cNvCxnSpPr>
          <p:nvPr/>
        </p:nvCxnSpPr>
        <p:spPr>
          <a:xfrm rot="10800000">
            <a:off x="1600200" y="1685839"/>
            <a:ext cx="4648205" cy="13298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 idx="0"/>
          </p:cNvCxnSpPr>
          <p:nvPr/>
        </p:nvCxnSpPr>
        <p:spPr>
          <a:xfrm rot="5400000" flipH="1" flipV="1">
            <a:off x="5460381" y="1955182"/>
            <a:ext cx="761999" cy="3100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1" name="Group 93"/>
          <p:cNvGrpSpPr/>
          <p:nvPr/>
        </p:nvGrpSpPr>
        <p:grpSpPr>
          <a:xfrm>
            <a:off x="1905000" y="3886200"/>
            <a:ext cx="2386361" cy="2769871"/>
            <a:chOff x="1905000" y="3886200"/>
            <a:chExt cx="2386361" cy="2769871"/>
          </a:xfrm>
        </p:grpSpPr>
        <p:pic>
          <p:nvPicPr>
            <p:cNvPr id="20497" name="Picture 17" descr="Gis Software that is Simple and Easy to use."/>
            <p:cNvPicPr>
              <a:picLocks noChangeAspect="1" noChangeArrowheads="1"/>
            </p:cNvPicPr>
            <p:nvPr/>
          </p:nvPicPr>
          <p:blipFill>
            <a:blip r:embed="rId6" cstate="screen"/>
            <a:srcRect/>
            <a:stretch>
              <a:fillRect/>
            </a:stretch>
          </p:blipFill>
          <p:spPr bwMode="auto">
            <a:xfrm>
              <a:off x="1905000" y="4724400"/>
              <a:ext cx="1981200" cy="1931671"/>
            </a:xfrm>
            <a:prstGeom prst="rect">
              <a:avLst/>
            </a:prstGeom>
            <a:noFill/>
          </p:spPr>
        </p:pic>
        <p:cxnSp>
          <p:nvCxnSpPr>
            <p:cNvPr id="59" name="Straight Arrow Connector 58"/>
            <p:cNvCxnSpPr>
              <a:stCxn id="4" idx="0"/>
              <a:endCxn id="20497" idx="0"/>
            </p:cNvCxnSpPr>
            <p:nvPr/>
          </p:nvCxnSpPr>
          <p:spPr>
            <a:xfrm rot="16200000" flipH="1" flipV="1">
              <a:off x="3174381" y="3607419"/>
              <a:ext cx="838200" cy="13957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97" name="5-Point Star 96"/>
          <p:cNvSpPr/>
          <p:nvPr/>
        </p:nvSpPr>
        <p:spPr>
          <a:xfrm>
            <a:off x="7772400" y="2667000"/>
            <a:ext cx="990600" cy="685800"/>
          </a:xfrm>
          <a:prstGeom prst="star5">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01"/>
          <p:cNvGrpSpPr/>
          <p:nvPr/>
        </p:nvGrpSpPr>
        <p:grpSpPr>
          <a:xfrm>
            <a:off x="7086600" y="3124200"/>
            <a:ext cx="1828800" cy="2286000"/>
            <a:chOff x="7086600" y="3124200"/>
            <a:chExt cx="1828800" cy="2286000"/>
          </a:xfrm>
        </p:grpSpPr>
        <p:sp>
          <p:nvSpPr>
            <p:cNvPr id="98" name="Rectangle 97"/>
            <p:cNvSpPr/>
            <p:nvPr/>
          </p:nvSpPr>
          <p:spPr>
            <a:xfrm>
              <a:off x="7086600" y="35814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p:cNvCxnSpPr>
              <a:stCxn id="98" idx="0"/>
            </p:cNvCxnSpPr>
            <p:nvPr/>
          </p:nvCxnSpPr>
          <p:spPr>
            <a:xfrm rot="16200000" flipV="1">
              <a:off x="7467600" y="3048000"/>
              <a:ext cx="457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4" name="Group 70"/>
          <p:cNvGrpSpPr/>
          <p:nvPr/>
        </p:nvGrpSpPr>
        <p:grpSpPr>
          <a:xfrm>
            <a:off x="5715000" y="1143000"/>
            <a:ext cx="3276600" cy="1328475"/>
            <a:chOff x="5715000" y="1143000"/>
            <a:chExt cx="3276600" cy="1328475"/>
          </a:xfrm>
        </p:grpSpPr>
        <p:grpSp>
          <p:nvGrpSpPr>
            <p:cNvPr id="15" name="Group 87"/>
            <p:cNvGrpSpPr/>
            <p:nvPr/>
          </p:nvGrpSpPr>
          <p:grpSpPr>
            <a:xfrm>
              <a:off x="5715000" y="1143000"/>
              <a:ext cx="3162300" cy="1057275"/>
              <a:chOff x="5715000" y="1143000"/>
              <a:chExt cx="3162300" cy="1057275"/>
            </a:xfrm>
          </p:grpSpPr>
          <p:grpSp>
            <p:nvGrpSpPr>
              <p:cNvPr id="16" name="Group 16"/>
              <p:cNvGrpSpPr/>
              <p:nvPr/>
            </p:nvGrpSpPr>
            <p:grpSpPr>
              <a:xfrm>
                <a:off x="6400800" y="1143000"/>
                <a:ext cx="2476500" cy="1057275"/>
                <a:chOff x="6400800" y="1143000"/>
                <a:chExt cx="2476500" cy="1057275"/>
              </a:xfrm>
            </p:grpSpPr>
            <p:pic>
              <p:nvPicPr>
                <p:cNvPr id="20490" name="Picture 10"/>
                <p:cNvPicPr>
                  <a:picLocks noChangeAspect="1" noChangeArrowheads="1"/>
                </p:cNvPicPr>
                <p:nvPr/>
              </p:nvPicPr>
              <p:blipFill>
                <a:blip r:embed="rId7" cstate="screen"/>
                <a:srcRect/>
                <a:stretch>
                  <a:fillRect/>
                </a:stretch>
              </p:blipFill>
              <p:spPr bwMode="auto">
                <a:xfrm>
                  <a:off x="6400800" y="1447800"/>
                  <a:ext cx="2400300" cy="752475"/>
                </a:xfrm>
                <a:prstGeom prst="rect">
                  <a:avLst/>
                </a:prstGeom>
                <a:noFill/>
                <a:ln w="9525">
                  <a:noFill/>
                  <a:miter lim="800000"/>
                  <a:headEnd/>
                  <a:tailEnd/>
                </a:ln>
              </p:spPr>
            </p:pic>
            <p:pic>
              <p:nvPicPr>
                <p:cNvPr id="20489" name="Picture 9"/>
                <p:cNvPicPr>
                  <a:picLocks noChangeAspect="1" noChangeArrowheads="1"/>
                </p:cNvPicPr>
                <p:nvPr/>
              </p:nvPicPr>
              <p:blipFill>
                <a:blip r:embed="rId8" cstate="screen"/>
                <a:srcRect/>
                <a:stretch>
                  <a:fillRect/>
                </a:stretch>
              </p:blipFill>
              <p:spPr bwMode="auto">
                <a:xfrm>
                  <a:off x="6858000" y="1143000"/>
                  <a:ext cx="2019300" cy="409575"/>
                </a:xfrm>
                <a:prstGeom prst="rect">
                  <a:avLst/>
                </a:prstGeom>
                <a:noFill/>
                <a:ln w="9525">
                  <a:noFill/>
                  <a:miter lim="800000"/>
                  <a:headEnd/>
                  <a:tailEnd/>
                </a:ln>
              </p:spPr>
            </p:pic>
          </p:grpSp>
          <p:cxnSp>
            <p:nvCxnSpPr>
              <p:cNvPr id="18" name="Straight Arrow Connector 17"/>
              <p:cNvCxnSpPr/>
              <p:nvPr/>
            </p:nvCxnSpPr>
            <p:spPr>
              <a:xfrm>
                <a:off x="5715000" y="1676400"/>
                <a:ext cx="685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39938" name="Picture 2" descr="MapWindow Open Source GIS, Free Download!"/>
            <p:cNvPicPr>
              <a:picLocks noChangeAspect="1" noChangeArrowheads="1"/>
            </p:cNvPicPr>
            <p:nvPr/>
          </p:nvPicPr>
          <p:blipFill>
            <a:blip r:embed="rId9" cstate="screen"/>
            <a:srcRect/>
            <a:stretch>
              <a:fillRect/>
            </a:stretch>
          </p:blipFill>
          <p:spPr bwMode="auto">
            <a:xfrm>
              <a:off x="7162800" y="2032914"/>
              <a:ext cx="1828800" cy="438561"/>
            </a:xfrm>
            <a:prstGeom prst="rect">
              <a:avLst/>
            </a:prstGeom>
            <a:solidFill>
              <a:schemeClr val="bg1"/>
            </a:solidFill>
          </p:spPr>
        </p:pic>
      </p:grpSp>
      <p:sp>
        <p:nvSpPr>
          <p:cNvPr id="46" name="Title 1"/>
          <p:cNvSpPr>
            <a:spLocks noGrp="1"/>
          </p:cNvSpPr>
          <p:nvPr>
            <p:ph type="title"/>
          </p:nvPr>
        </p:nvSpPr>
        <p:spPr>
          <a:xfrm>
            <a:off x="457200" y="-76200"/>
            <a:ext cx="8229600" cy="1143000"/>
          </a:xfrm>
        </p:spPr>
        <p:txBody>
          <a:bodyPr/>
          <a:lstStyle/>
          <a:p>
            <a:r>
              <a:rPr lang="en-US" dirty="0" smtClean="0">
                <a:solidFill>
                  <a:schemeClr val="bg1"/>
                </a:solidFill>
              </a:rPr>
              <a:t>How Open Source </a:t>
            </a:r>
            <a:r>
              <a:rPr lang="en-US" i="1" dirty="0" smtClean="0">
                <a:solidFill>
                  <a:schemeClr val="bg1"/>
                </a:solidFill>
              </a:rPr>
              <a:t>Works</a:t>
            </a:r>
            <a:endParaRPr lang="en-US" i="1" dirty="0">
              <a:solidFill>
                <a:schemeClr val="bg1"/>
              </a:solidFill>
            </a:endParaRPr>
          </a:p>
        </p:txBody>
      </p:sp>
      <p:grpSp>
        <p:nvGrpSpPr>
          <p:cNvPr id="50" name="Group 49"/>
          <p:cNvGrpSpPr/>
          <p:nvPr/>
        </p:nvGrpSpPr>
        <p:grpSpPr>
          <a:xfrm>
            <a:off x="426600" y="757228"/>
            <a:ext cx="1173599" cy="1857222"/>
            <a:chOff x="426600" y="757228"/>
            <a:chExt cx="1173599" cy="1857222"/>
          </a:xfrm>
        </p:grpSpPr>
        <p:pic>
          <p:nvPicPr>
            <p:cNvPr id="20482" name="Picture 2"/>
            <p:cNvPicPr>
              <a:picLocks noChangeAspect="1" noChangeArrowheads="1"/>
            </p:cNvPicPr>
            <p:nvPr/>
          </p:nvPicPr>
          <p:blipFill>
            <a:blip r:embed="rId10" cstate="screen"/>
            <a:stretch>
              <a:fillRect/>
            </a:stretch>
          </p:blipFill>
          <p:spPr bwMode="auto">
            <a:xfrm>
              <a:off x="426600" y="757228"/>
              <a:ext cx="1173599" cy="1857222"/>
            </a:xfrm>
            <a:prstGeom prst="rect">
              <a:avLst/>
            </a:prstGeom>
            <a:noFill/>
            <a:ln w="9525">
              <a:noFill/>
              <a:miter lim="800000"/>
              <a:headEnd/>
              <a:tailEnd/>
            </a:ln>
          </p:spPr>
        </p:pic>
        <p:sp>
          <p:nvSpPr>
            <p:cNvPr id="47" name="TextBox 46"/>
            <p:cNvSpPr txBox="1"/>
            <p:nvPr/>
          </p:nvSpPr>
          <p:spPr>
            <a:xfrm>
              <a:off x="762000" y="2057400"/>
              <a:ext cx="4572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HIS</a:t>
              </a:r>
              <a:endParaRPr lang="en-US" sz="1600" dirty="0"/>
            </a:p>
          </p:txBody>
        </p:sp>
      </p:grpSp>
      <p:grpSp>
        <p:nvGrpSpPr>
          <p:cNvPr id="53" name="Group 52"/>
          <p:cNvGrpSpPr/>
          <p:nvPr/>
        </p:nvGrpSpPr>
        <p:grpSpPr>
          <a:xfrm>
            <a:off x="914401" y="3124200"/>
            <a:ext cx="4242907" cy="1752600"/>
            <a:chOff x="914401" y="3124200"/>
            <a:chExt cx="4242907" cy="1752600"/>
          </a:xfrm>
        </p:grpSpPr>
        <p:grpSp>
          <p:nvGrpSpPr>
            <p:cNvPr id="7" name="Group 91"/>
            <p:cNvGrpSpPr/>
            <p:nvPr/>
          </p:nvGrpSpPr>
          <p:grpSpPr>
            <a:xfrm>
              <a:off x="914401" y="3124200"/>
              <a:ext cx="4242907" cy="1617877"/>
              <a:chOff x="914401" y="3124200"/>
              <a:chExt cx="4242907" cy="1617877"/>
            </a:xfrm>
          </p:grpSpPr>
          <p:pic>
            <p:nvPicPr>
              <p:cNvPr id="4" name="Picture 2"/>
              <p:cNvPicPr>
                <a:picLocks noChangeAspect="1" noChangeArrowheads="1"/>
              </p:cNvPicPr>
              <p:nvPr/>
            </p:nvPicPr>
            <p:blipFill>
              <a:blip r:embed="rId11" cstate="screen"/>
              <a:stretch>
                <a:fillRect/>
              </a:stretch>
            </p:blipFill>
            <p:spPr bwMode="auto">
              <a:xfrm>
                <a:off x="3425414" y="3886200"/>
                <a:ext cx="1731894" cy="855877"/>
              </a:xfrm>
              <a:prstGeom prst="rect">
                <a:avLst/>
              </a:prstGeom>
              <a:noFill/>
              <a:ln w="9525" algn="ctr">
                <a:noFill/>
                <a:miter lim="800000"/>
                <a:headEnd/>
                <a:tailEnd/>
              </a:ln>
            </p:spPr>
          </p:pic>
          <p:cxnSp>
            <p:nvCxnSpPr>
              <p:cNvPr id="24" name="Straight Arrow Connector 23"/>
              <p:cNvCxnSpPr>
                <a:stCxn id="4" idx="0"/>
              </p:cNvCxnSpPr>
              <p:nvPr/>
            </p:nvCxnSpPr>
            <p:spPr>
              <a:xfrm rot="16200000" flipV="1">
                <a:off x="2221881" y="1816720"/>
                <a:ext cx="762000" cy="33769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4038600" y="4630579"/>
              <a:ext cx="5334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INRA</a:t>
              </a:r>
              <a:endParaRPr lang="en-US" sz="1600" dirty="0"/>
            </a:p>
          </p:txBody>
        </p:sp>
      </p:grpSp>
      <p:grpSp>
        <p:nvGrpSpPr>
          <p:cNvPr id="57" name="Group 56"/>
          <p:cNvGrpSpPr/>
          <p:nvPr/>
        </p:nvGrpSpPr>
        <p:grpSpPr>
          <a:xfrm>
            <a:off x="7162800" y="4128992"/>
            <a:ext cx="1689100" cy="1190815"/>
            <a:chOff x="7162800" y="4128992"/>
            <a:chExt cx="1689100" cy="1190815"/>
          </a:xfrm>
        </p:grpSpPr>
        <p:pic>
          <p:nvPicPr>
            <p:cNvPr id="84" name="Picture 5"/>
            <p:cNvPicPr>
              <a:picLocks noChangeAspect="1" noChangeArrowheads="1"/>
            </p:cNvPicPr>
            <p:nvPr/>
          </p:nvPicPr>
          <p:blipFill>
            <a:blip r:embed="rId12" cstate="screen"/>
            <a:stretch>
              <a:fillRect/>
            </a:stretch>
          </p:blipFill>
          <p:spPr bwMode="auto">
            <a:xfrm flipH="1">
              <a:off x="7162800" y="4128992"/>
              <a:ext cx="1689100" cy="1190815"/>
            </a:xfrm>
            <a:prstGeom prst="rect">
              <a:avLst/>
            </a:prstGeom>
            <a:noFill/>
            <a:ln w="9525" algn="ctr">
              <a:noFill/>
              <a:miter lim="800000"/>
              <a:headEnd/>
              <a:tailEnd/>
            </a:ln>
          </p:spPr>
        </p:pic>
        <p:sp>
          <p:nvSpPr>
            <p:cNvPr id="54" name="TextBox 53"/>
            <p:cNvSpPr txBox="1"/>
            <p:nvPr/>
          </p:nvSpPr>
          <p:spPr>
            <a:xfrm>
              <a:off x="7543800" y="4953000"/>
              <a:ext cx="457200" cy="2462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sz="1600" dirty="0" smtClean="0"/>
                <a:t>CZO</a:t>
              </a:r>
              <a:endParaRPr lang="en-US" sz="1600" dirty="0"/>
            </a:p>
          </p:txBody>
        </p:sp>
      </p:grpSp>
      <p:grpSp>
        <p:nvGrpSpPr>
          <p:cNvPr id="58" name="Group 57"/>
          <p:cNvGrpSpPr/>
          <p:nvPr/>
        </p:nvGrpSpPr>
        <p:grpSpPr>
          <a:xfrm>
            <a:off x="3185985" y="846536"/>
            <a:ext cx="2757615" cy="1676400"/>
            <a:chOff x="3185985" y="846536"/>
            <a:chExt cx="2757615" cy="1676400"/>
          </a:xfrm>
        </p:grpSpPr>
        <p:grpSp>
          <p:nvGrpSpPr>
            <p:cNvPr id="5" name="Group 86"/>
            <p:cNvGrpSpPr/>
            <p:nvPr/>
          </p:nvGrpSpPr>
          <p:grpSpPr>
            <a:xfrm>
              <a:off x="3185985" y="846536"/>
              <a:ext cx="2551247" cy="1676400"/>
              <a:chOff x="3185985" y="846536"/>
              <a:chExt cx="2551247" cy="1676400"/>
            </a:xfrm>
          </p:grpSpPr>
          <p:pic>
            <p:nvPicPr>
              <p:cNvPr id="20488" name="Picture 8" descr="A Basic Image of the MapWindow GIS software Interface."/>
              <p:cNvPicPr>
                <a:picLocks noChangeAspect="1" noChangeArrowheads="1"/>
              </p:cNvPicPr>
              <p:nvPr/>
            </p:nvPicPr>
            <p:blipFill>
              <a:blip r:embed="rId13" cstate="screen"/>
              <a:srcRect/>
              <a:stretch>
                <a:fillRect/>
              </a:stretch>
            </p:blipFill>
            <p:spPr bwMode="auto">
              <a:xfrm>
                <a:off x="3657600" y="846536"/>
                <a:ext cx="2079632" cy="1676400"/>
              </a:xfrm>
              <a:prstGeom prst="rect">
                <a:avLst/>
              </a:prstGeom>
              <a:noFill/>
            </p:spPr>
          </p:pic>
          <p:cxnSp>
            <p:nvCxnSpPr>
              <p:cNvPr id="12" name="Straight Arrow Connector 11"/>
              <p:cNvCxnSpPr>
                <a:stCxn id="20486" idx="3"/>
                <a:endCxn id="20488" idx="1"/>
              </p:cNvCxnSpPr>
              <p:nvPr/>
            </p:nvCxnSpPr>
            <p:spPr>
              <a:xfrm>
                <a:off x="3185985" y="1684736"/>
                <a:ext cx="47161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descr="http://download.codeplex.com/Project/Download/FileDownload.aspx?ProjectName=hydrodesktop&amp;DownloadId=97166&amp;Build=16586"/>
            <p:cNvPicPr>
              <a:picLocks noChangeAspect="1" noChangeArrowheads="1"/>
            </p:cNvPicPr>
            <p:nvPr/>
          </p:nvPicPr>
          <p:blipFill>
            <a:blip r:embed="rId14" cstate="screen"/>
            <a:srcRect/>
            <a:stretch>
              <a:fillRect/>
            </a:stretch>
          </p:blipFill>
          <p:spPr bwMode="auto">
            <a:xfrm>
              <a:off x="3352800" y="1143000"/>
              <a:ext cx="2590800" cy="434728"/>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nodeType="clickEffect">
                                  <p:stCondLst>
                                    <p:cond delay="0"/>
                                  </p:stCondLst>
                                  <p:childTnLst>
                                    <p:animMotion origin="layout" path="M -2.77778E-7 4.6346E-6 C -0.00295 -0.0118 -0.00746 -0.02452 -0.01684 -0.02776 C -0.02534 -0.03516 -0.03402 -0.03955 -0.0427 -0.04672 C -0.0625 -0.06268 -0.08072 -0.07933 -0.1026 -0.08997 C -0.11475 -0.10292 -0.12968 -0.10893 -0.1427 -0.11934 C -0.17673 -0.14616 -0.12274 -0.1087 -0.17777 -0.14524 C -0.1875 -0.15171 -0.20034 -0.16513 -0.21024 -0.17299 C -0.21944 -0.18039 -0.23038 -0.18964 -0.2401 -0.19542 C -0.24427 -0.19797 -0.24895 -0.19843 -0.25312 -0.20074 C -0.27048 -0.21023 -0.2868 -0.22318 -0.3052 -0.23011 C -0.321 -0.2426 -0.34079 -0.24723 -0.35833 -0.2544 C -0.36614 -0.25763 -0.37239 -0.26342 -0.38038 -0.26642 C -0.38802 -0.27267 -0.39618 -0.2766 -0.40503 -0.27845 C -0.41302 -0.28377 -0.42656 -0.29556 -0.43628 -0.29926 C -0.44062 -0.30088 -0.44496 -0.30134 -0.4493 -0.30273 C -0.46267 -0.31152 -0.475 -0.31661 -0.48975 -0.3217 C -0.49756 -0.32447 -0.50486 -0.32956 -0.51302 -0.3321 C -0.53506 -0.35153 -0.56406 -0.35338 -0.58958 -0.35639 C -0.60416 -0.35986 -0.61892 -0.36101 -0.63368 -0.36332 C -0.65416 -0.36194 -0.6717 -0.358 -0.69218 -0.35639 C -0.70434 -0.35384 -0.71614 -0.35107 -0.72847 -0.34945 C -0.73628 -0.34251 -0.7401 -0.33557 -0.7467 -0.32702 C -0.75121 -0.31522 -0.75781 -0.30319 -0.76093 -0.29071 C -0.7618 -0.28724 -0.76267 -0.28377 -0.76354 -0.2803 C -0.76475 -0.27544 -0.76875 -0.26642 -0.76875 -0.26642 C -0.76979 -0.26018 -0.77118 -0.2537 -0.77256 -0.24746 C -0.77326 -0.24399 -0.77517 -0.23705 -0.77517 -0.23705 C -0.77673 -0.21092 -0.78159 -0.1797 -0.77256 -0.15565 C -0.76788 -0.12905 -0.75399 -0.11702 -0.73888 -0.10037 C -0.73055 -0.09112 -0.72881 -0.08858 -0.71805 -0.08141 C -0.71475 -0.0791 -0.71093 -0.0784 -0.70763 -0.07609 C -0.6894 -0.06383 -0.69253 -0.06129 -0.67256 -0.05874 C -0.64322 -0.04926 -0.61302 -0.05019 -0.58298 -0.04672 C -0.54583 -0.04764 -0.5335 -0.04071 -0.50763 -0.05204 C -0.49791 -0.0562 -0.49166 -0.06036 -0.48177 -0.06406 C -0.47656 -0.06615 -0.46614 -0.071 -0.46614 -0.071 C -0.45677 -0.08025 -0.44392 -0.08418 -0.43246 -0.0865 C -0.42899 -0.08881 -0.42534 -0.09066 -0.42204 -0.09344 C -0.41857 -0.09621 -0.41163 -0.10199 -0.41163 -0.10199 C -0.40711 -0.11425 -0.40017 -0.12697 -0.39079 -0.13321 C -0.38663 -0.14084 -0.38159 -0.14547 -0.37656 -0.15218 C -0.37413 -0.1612 -0.36875 -0.16813 -0.36493 -0.17646 C -0.3625 -0.18201 -0.35833 -0.19381 -0.35833 -0.19381 C -0.35694 -0.20167 -0.35538 -0.20861 -0.35312 -0.21624 C -0.35399 -0.25255 -0.35329 -0.27151 -0.36093 -0.30273 C -0.36232 -0.30828 -0.36684 -0.31152 -0.36875 -0.31661 C -0.37256 -0.32678 -0.37656 -0.33742 -0.38437 -0.34251 C -0.39236 -0.36379 -0.41302 -0.37466 -0.42986 -0.37882 C -0.44305 -0.38599 -0.45434 -0.38183 -0.46614 -0.37373 C -0.48454 -0.36101 -0.49843 -0.34251 -0.51024 -0.32008 C -0.51215 -0.31661 -0.51267 -0.31198 -0.51423 -0.30805 C -0.51909 -0.29626 -0.52187 -0.28377 -0.52586 -0.27174 C -0.52708 -0.2685 -0.5276 -0.2648 -0.52864 -0.26134 C -0.52916 -0.25948 -0.52986 -0.25602 -0.52986 -0.25602 C -0.53142 -0.23821 -0.53159 -0.21971 -0.53506 -0.20236 C -0.53541 -0.19658 -0.53628 -0.19103 -0.53628 -0.18525 C -0.53628 -0.17715 -0.53593 -0.16906 -0.53506 -0.16097 C -0.53472 -0.15726 -0.5335 -0.15403 -0.53246 -0.15056 C -0.52916 -0.13714 -0.52916 -0.11749 -0.51944 -0.10893 C -0.51475 -0.09899 -0.51354 -0.09436 -0.50503 -0.08997 C -0.48888 -0.06776 -0.46232 -0.05967 -0.4401 -0.05528 C -0.42586 -0.04926 -0.41093 -0.04857 -0.396 -0.04672 C -0.35347 -0.03354 -0.30312 -0.04718 -0.25833 -0.05204 C -0.25399 -0.05319 -0.24965 -0.05458 -0.24531 -0.05528 C -0.23281 -0.05689 -0.20763 -0.05874 -0.20763 -0.05874 C -0.20503 -0.05944 -0.2026 -0.06036 -0.2 -0.0606 C -0.19392 -0.06152 -0.18802 -0.06106 -0.18177 -0.06221 C -0.16666 -0.06499 -0.1526 -0.0754 -0.13888 -0.08303 C -0.12621 -0.08997 -0.11093 -0.09459 -0.10121 -0.10893 C -0.09079 -0.12442 -0.08229 -0.14894 -0.07656 -0.1679 C -0.07378 -0.17739 -0.07118 -0.18756 -0.06875 -0.19727 C -0.0684 -0.19889 -0.06753 -0.20236 -0.06753 -0.20236 C -0.06579 -0.22734 -0.06406 -0.25162 -0.06614 -0.27683 C -0.06892 -0.30967 -0.08315 -0.3328 -0.09739 -0.35824 C -0.11128 -0.38298 -0.12621 -0.40218 -0.1493 -0.41166 C -0.16145 -0.42392 -0.18541 -0.429 -0.2 -0.43085 C -0.20902 -0.43016 -0.21822 -0.43062 -0.22743 -0.429 C -0.23072 -0.42831 -0.23315 -0.42392 -0.23628 -0.42207 C -0.24131 -0.41929 -0.24687 -0.41929 -0.2519 -0.41698 C -0.25989 -0.41351 -0.26631 -0.40842 -0.27395 -0.40495 C -0.28211 -0.39755 -0.29045 -0.38923 -0.3 -0.38576 C -0.30416 -0.37998 -0.31076 -0.37119 -0.31545 -0.36679 C -0.32309 -0.35153 -0.33229 -0.33696 -0.3375 -0.32008 C -0.34184 -0.30643 -0.3427 -0.29117 -0.34409 -0.27683 C -0.34253 -0.23451 -0.34531 -0.25208 -0.33888 -0.22318 C -0.33559 -0.20814 -0.32256 -0.19334 -0.31284 -0.18525 C -0.30659 -0.17993 -0.30156 -0.17392 -0.29496 -0.16952 C -0.27239 -0.15449 -0.24531 -0.15148 -0.22065 -0.14709 C -0.20225 -0.13807 -0.17673 -0.13946 -0.15833 -0.13853 C -0.11614 -0.14038 -0.07552 -0.15079 -0.03368 -0.15565 C -0.01753 -0.15935 -0.0026 -0.16675 0.01303 -0.17299 C 0.01823 -0.17507 0.02066 -0.17507 0.02605 -0.17831 C 0.03334 -0.18247 0.03907 -0.18802 0.04688 -0.19034 C 0.0566 -0.19982 0.06528 -0.21624 0.07674 -0.22156 C 0.08073 -0.22873 0.08646 -0.23428 0.08976 -0.24214 C 0.09098 -0.24492 0.0915 -0.24792 0.09237 -0.25093 C 0.09289 -0.25255 0.09289 -0.2544 0.09358 -0.25602 C 0.09462 -0.25856 0.09619 -0.26041 0.0974 -0.26295 C 0.09844 -0.26527 0.09914 -0.26758 0.1 -0.26989 C 0.10174 -0.28492 0.10365 -0.30019 0.1066 -0.31499 C 0.10539 -0.32609 0.10296 -0.3506 0.0974 -0.35986 C 0.09497 -0.36402 0.08282 -0.37072 0.07935 -0.37373 C 0.0724 -0.37304 0.06546 -0.37327 0.05851 -0.37188 C 0.05573 -0.37142 0.0507 -0.36841 0.0507 -0.36841 C 0.03421 -0.34714 0.01598 -0.32447 0.00261 -0.29926 C -0.00225 -0.29024 -0.00538 -0.28122 -0.01163 -0.27336 C -0.01406 -0.26342 -0.01111 -0.27313 -0.01684 -0.26134 C -0.01996 -0.25463 -0.02135 -0.247 -0.02465 -0.24052 C -0.02673 -0.23173 -0.02864 -0.22225 -0.03246 -0.21462 C -0.03732 -0.19334 -0.04201 -0.17207 -0.0467 -0.15056 C -0.04861 -0.142 -0.04809 -0.13391 -0.0519 -0.12627 C -0.05468 -0.11471 -0.05451 -0.10199 -0.05572 -0.08997 C -0.0552 -0.07308 -0.05902 -0.02452 -0.0427 -0.01041 C -0.03819 -0.00648 -0.02934 -0.00625 -0.02465 -0.00532 C -0.01458 -0.00948 -0.00555 -0.01203 0.00521 -0.01203 " pathEditMode="relative" ptsTypes="ffffffffffffffffffffffffffffffffffffffffffffffffffffffffffffffffffffffffffffffffffffffffffffffffffffffffffffffffffA">
                                      <p:cBhvr>
                                        <p:cTn id="82" dur="2000" fill="hold"/>
                                        <p:tgtEl>
                                          <p:spTgt spid="57"/>
                                        </p:tgtEl>
                                        <p:attrNameLst>
                                          <p:attrName>ppt_x</p:attrName>
                                          <p:attrName>ppt_y</p:attrName>
                                        </p:attrNameLst>
                                      </p:cBhvr>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screen"/>
          <a:srcRect/>
          <a:stretch>
            <a:fillRect/>
          </a:stretch>
        </p:blipFill>
        <p:spPr bwMode="auto">
          <a:xfrm>
            <a:off x="609600" y="1700523"/>
            <a:ext cx="7924800" cy="5081278"/>
          </a:xfrm>
          <a:prstGeom prst="rect">
            <a:avLst/>
          </a:prstGeom>
          <a:noFill/>
          <a:ln w="9525">
            <a:noFill/>
            <a:miter lim="800000"/>
            <a:headEnd/>
            <a:tailEnd/>
          </a:ln>
        </p:spPr>
      </p:pic>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HydroDesktop</a:t>
            </a:r>
            <a:r>
              <a:rPr kumimoji="0" lang="en-US" sz="3600" b="0" i="0" u="none" strike="noStrike" kern="1200" cap="none" spc="0" normalizeH="0" noProof="0" dirty="0" smtClean="0">
                <a:ln>
                  <a:noFill/>
                </a:ln>
                <a:solidFill>
                  <a:schemeClr val="tx1"/>
                </a:solidFill>
                <a:effectLst/>
                <a:uLnTx/>
                <a:uFillTx/>
                <a:latin typeface="+mj-lt"/>
                <a:ea typeface="+mj-ea"/>
                <a:cs typeface="+mj-cs"/>
              </a:rPr>
              <a:t> Design Specifications</a:t>
            </a:r>
            <a:br>
              <a:rPr kumimoji="0" lang="en-US" sz="3600" b="0" i="0" u="none" strike="noStrike" kern="1200" cap="none" spc="0" normalizeH="0" noProof="0" dirty="0" smtClean="0">
                <a:ln>
                  <a:noFill/>
                </a:ln>
                <a:solidFill>
                  <a:schemeClr val="tx1"/>
                </a:solidFill>
                <a:effectLst/>
                <a:uLnTx/>
                <a:uFillTx/>
                <a:latin typeface="+mj-lt"/>
                <a:ea typeface="+mj-ea"/>
                <a:cs typeface="+mj-cs"/>
              </a:rPr>
            </a:b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rPr>
              <a:t>available at </a:t>
            </a: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hlinkClick r:id="rId3"/>
              </a:rPr>
              <a:t>www.hydrodesktop.org</a:t>
            </a:r>
            <a:r>
              <a:rPr kumimoji="0" lang="en-US" sz="3200" b="0" i="0" u="none" strike="noStrike" kern="1200" cap="none" spc="0" normalizeH="0" noProof="0" dirty="0" smtClean="0">
                <a:ln>
                  <a:noFill/>
                </a:ln>
                <a:solidFill>
                  <a:schemeClr val="bg1">
                    <a:lumMod val="65000"/>
                  </a:schemeClr>
                </a:solidFill>
                <a:effectLst/>
                <a:uLnTx/>
                <a:uFillTx/>
                <a:latin typeface="+mj-lt"/>
                <a:ea typeface="+mj-ea"/>
                <a:cs typeface="+mj-cs"/>
              </a:rPr>
              <a:t> </a:t>
            </a:r>
            <a:r>
              <a:rPr kumimoji="0" lang="en-US" sz="3600" b="0" i="0" u="none" strike="noStrike" kern="1200" cap="none" spc="0" normalizeH="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screen"/>
          <a:srcRect/>
          <a:stretch>
            <a:fillRect/>
          </a:stretch>
        </p:blipFill>
        <p:spPr bwMode="auto">
          <a:xfrm>
            <a:off x="0" y="-1916"/>
            <a:ext cx="9143999" cy="6859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HIS?</a:t>
            </a:r>
            <a:endParaRPr lang="en-US" dirty="0"/>
          </a:p>
        </p:txBody>
      </p:sp>
      <p:sp>
        <p:nvSpPr>
          <p:cNvPr id="3" name="Content Placeholder 2"/>
          <p:cNvSpPr>
            <a:spLocks noGrp="1"/>
          </p:cNvSpPr>
          <p:nvPr>
            <p:ph idx="1"/>
          </p:nvPr>
        </p:nvSpPr>
        <p:spPr/>
        <p:txBody>
          <a:bodyPr>
            <a:normAutofit/>
          </a:bodyPr>
          <a:lstStyle/>
          <a:p>
            <a:r>
              <a:rPr lang="en-US" dirty="0" smtClean="0"/>
              <a:t>The CUAHSI* Hydrologic Information System (HIS) provides web services, tools, standards and procedures that enhance access to more and better data for hydrologic analysis.</a:t>
            </a:r>
          </a:p>
          <a:p>
            <a:r>
              <a:rPr lang="en-US" dirty="0" smtClean="0">
                <a:hlinkClick r:id="rId3"/>
              </a:rPr>
              <a:t>http://his.cuahsi.org</a:t>
            </a:r>
            <a:endParaRPr lang="en-US" dirty="0" smtClean="0"/>
          </a:p>
          <a:p>
            <a:endParaRPr lang="en-US" dirty="0"/>
          </a:p>
        </p:txBody>
      </p:sp>
      <p:sp>
        <p:nvSpPr>
          <p:cNvPr id="4" name="TextBox 3"/>
          <p:cNvSpPr txBox="1"/>
          <p:nvPr/>
        </p:nvSpPr>
        <p:spPr>
          <a:xfrm>
            <a:off x="519927" y="5486400"/>
            <a:ext cx="7328673" cy="646331"/>
          </a:xfrm>
          <a:prstGeom prst="rect">
            <a:avLst/>
          </a:prstGeom>
          <a:noFill/>
        </p:spPr>
        <p:txBody>
          <a:bodyPr wrap="none" rtlCol="0">
            <a:spAutoFit/>
          </a:bodyPr>
          <a:lstStyle/>
          <a:p>
            <a:r>
              <a:rPr lang="en-US" dirty="0" smtClean="0"/>
              <a:t>*Consortium of Universities for the Advancement of Hydrologic Science, Inc.</a:t>
            </a:r>
            <a:br>
              <a:rPr lang="en-US" dirty="0" smtClean="0"/>
            </a:br>
            <a:r>
              <a:rPr lang="en-US" dirty="0" smtClean="0">
                <a:hlinkClick r:id="rId4"/>
              </a:rPr>
              <a:t>http://www.cuahsi.org</a:t>
            </a:r>
            <a:r>
              <a:rPr lang="en-US" dirty="0" smtClean="0"/>
              <a:t> </a:t>
            </a:r>
            <a:endParaRPr lang="en-US" dirty="0"/>
          </a:p>
        </p:txBody>
      </p:sp>
    </p:spTree>
    <p:extLst>
      <p:ext uri="{BB962C8B-B14F-4D97-AF65-F5344CB8AC3E}">
        <p14:creationId xmlns:p14="http://schemas.microsoft.com/office/powerpoint/2010/main" xmlns="" val="311696871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srcRect/>
          <a:stretch>
            <a:fillRect/>
          </a:stretch>
        </p:blipFill>
        <p:spPr bwMode="auto">
          <a:xfrm>
            <a:off x="1" y="1"/>
            <a:ext cx="9143999" cy="68599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screen"/>
          <a:srcRect/>
          <a:stretch>
            <a:fillRect/>
          </a:stretch>
        </p:blipFill>
        <p:spPr bwMode="auto">
          <a:xfrm>
            <a:off x="0" y="0"/>
            <a:ext cx="9144000" cy="6859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screen"/>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screen"/>
          <a:srcRect/>
          <a:stretch>
            <a:fillRect/>
          </a:stretch>
        </p:blipFill>
        <p:spPr bwMode="auto">
          <a:xfrm>
            <a:off x="0" y="-19146"/>
            <a:ext cx="9144000" cy="68771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screen"/>
          <a:srcRect/>
          <a:stretch>
            <a:fillRect/>
          </a:stretch>
        </p:blipFill>
        <p:spPr bwMode="auto">
          <a:xfrm>
            <a:off x="0" y="0"/>
            <a:ext cx="9143873" cy="6858000"/>
          </a:xfrm>
          <a:prstGeom prst="rect">
            <a:avLst/>
          </a:prstGeom>
          <a:noFill/>
          <a:ln w="9525">
            <a:noFill/>
            <a:miter lim="800000"/>
            <a:headEnd/>
            <a:tailEnd/>
          </a:ln>
        </p:spPr>
      </p:pic>
      <p:pic>
        <p:nvPicPr>
          <p:cNvPr id="6147" name="Picture 3"/>
          <p:cNvPicPr>
            <a:picLocks noChangeAspect="1" noChangeArrowheads="1"/>
          </p:cNvPicPr>
          <p:nvPr/>
        </p:nvPicPr>
        <p:blipFill>
          <a:blip r:embed="rId3" cstate="screen"/>
          <a:srcRect/>
          <a:stretch>
            <a:fillRect/>
          </a:stretch>
        </p:blipFill>
        <p:spPr bwMode="auto">
          <a:xfrm>
            <a:off x="2176463" y="1590675"/>
            <a:ext cx="4791075" cy="3676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636044" y="1905000"/>
            <a:chExt cx="8229600" cy="6188400"/>
          </a:xfrm>
        </p:grpSpPr>
        <p:pic>
          <p:nvPicPr>
            <p:cNvPr id="7" name="Picture 2"/>
            <p:cNvPicPr>
              <a:picLocks noChangeAspect="1" noChangeArrowheads="1"/>
            </p:cNvPicPr>
            <p:nvPr/>
          </p:nvPicPr>
          <p:blipFill>
            <a:blip r:embed="rId2" cstate="screen"/>
            <a:srcRect/>
            <a:stretch>
              <a:fillRect/>
            </a:stretch>
          </p:blipFill>
          <p:spPr bwMode="auto">
            <a:xfrm>
              <a:off x="636044" y="1905000"/>
              <a:ext cx="8229600" cy="6188400"/>
            </a:xfrm>
            <a:prstGeom prst="rect">
              <a:avLst/>
            </a:prstGeom>
            <a:noFill/>
            <a:ln w="9525">
              <a:noFill/>
              <a:miter lim="800000"/>
              <a:headEnd/>
              <a:tailEnd/>
            </a:ln>
          </p:spPr>
        </p:pic>
        <p:sp>
          <p:nvSpPr>
            <p:cNvPr id="8" name="Rounded Rectangle 7"/>
            <p:cNvSpPr/>
            <p:nvPr/>
          </p:nvSpPr>
          <p:spPr>
            <a:xfrm>
              <a:off x="3760244" y="3657600"/>
              <a:ext cx="759225" cy="537482"/>
            </a:xfrm>
            <a:prstGeom prst="roundRect">
              <a:avLst/>
            </a:prstGeom>
            <a:solidFill>
              <a:srgbClr val="F7E38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Map</a:t>
              </a:r>
              <a:endParaRPr lang="en-US" b="1" dirty="0">
                <a:solidFill>
                  <a:schemeClr val="bg1"/>
                </a:solidFill>
              </a:endParaRPr>
            </a:p>
          </p:txBody>
        </p:sp>
        <p:sp>
          <p:nvSpPr>
            <p:cNvPr id="12" name="Rounded Rectangle 11"/>
            <p:cNvSpPr/>
            <p:nvPr/>
          </p:nvSpPr>
          <p:spPr>
            <a:xfrm>
              <a:off x="748149" y="3429000"/>
              <a:ext cx="1409989" cy="537482"/>
            </a:xfrm>
            <a:prstGeom prst="roundRect">
              <a:avLst/>
            </a:prstGeom>
            <a:solidFill>
              <a:srgbClr val="F7E38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Map Layers</a:t>
              </a:r>
              <a:endParaRPr lang="en-US" b="1" dirty="0">
                <a:solidFill>
                  <a:schemeClr val="bg1"/>
                </a:solidFill>
              </a:endParaRPr>
            </a:p>
          </p:txBody>
        </p:sp>
        <p:sp>
          <p:nvSpPr>
            <p:cNvPr id="13" name="Rounded Rectangle 12"/>
            <p:cNvSpPr/>
            <p:nvPr/>
          </p:nvSpPr>
          <p:spPr>
            <a:xfrm>
              <a:off x="5893844" y="5105400"/>
              <a:ext cx="1409989" cy="537482"/>
            </a:xfrm>
            <a:prstGeom prst="roundRect">
              <a:avLst/>
            </a:prstGeom>
            <a:solidFill>
              <a:srgbClr val="F7E38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Data Search</a:t>
              </a:r>
              <a:endParaRPr lang="en-US" b="1" dirty="0">
                <a:solidFill>
                  <a:schemeClr val="bg1"/>
                </a:solidFill>
              </a:endParaRPr>
            </a:p>
          </p:txBody>
        </p:sp>
        <p:sp>
          <p:nvSpPr>
            <p:cNvPr id="14" name="Rounded Rectangle 13"/>
            <p:cNvSpPr/>
            <p:nvPr/>
          </p:nvSpPr>
          <p:spPr>
            <a:xfrm>
              <a:off x="2272150" y="2286000"/>
              <a:ext cx="976146" cy="537482"/>
            </a:xfrm>
            <a:prstGeom prst="roundRect">
              <a:avLst/>
            </a:prstGeom>
            <a:solidFill>
              <a:srgbClr val="F7E38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Ribbon</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0" y="-66154"/>
            <a:ext cx="9220200" cy="6924154"/>
          </a:xfrm>
          <a:prstGeom prst="rect">
            <a:avLst/>
          </a:prstGeom>
          <a:solidFill>
            <a:schemeClr val="bg1"/>
          </a:solidFill>
          <a:ln>
            <a:noFill/>
          </a:ln>
          <a:effectLst/>
        </p:spPr>
      </p:pic>
      <p:pic>
        <p:nvPicPr>
          <p:cNvPr id="16" name="Picture 60"/>
          <p:cNvPicPr>
            <a:picLocks noChangeAspect="1" noChangeArrowheads="1"/>
          </p:cNvPicPr>
          <p:nvPr/>
        </p:nvPicPr>
        <p:blipFill>
          <a:blip r:embed="rId3" cstate="screen"/>
          <a:srcRect/>
          <a:stretch>
            <a:fillRect/>
          </a:stretch>
        </p:blipFill>
        <p:spPr bwMode="auto">
          <a:xfrm>
            <a:off x="3182498" y="1371600"/>
            <a:ext cx="3657600" cy="2846863"/>
          </a:xfrm>
          <a:prstGeom prst="rect">
            <a:avLst/>
          </a:prstGeom>
          <a:noFill/>
          <a:ln w="9525">
            <a:noFill/>
            <a:miter lim="800000"/>
            <a:headEnd/>
            <a:tailEnd/>
          </a:ln>
          <a:effectLst/>
        </p:spPr>
      </p:pic>
      <p:pic>
        <p:nvPicPr>
          <p:cNvPr id="17" name="Picture 66"/>
          <p:cNvPicPr>
            <a:picLocks noChangeAspect="1" noChangeArrowheads="1"/>
          </p:cNvPicPr>
          <p:nvPr/>
        </p:nvPicPr>
        <p:blipFill>
          <a:blip r:embed="rId4" cstate="screen"/>
          <a:srcRect/>
          <a:stretch>
            <a:fillRect/>
          </a:stretch>
        </p:blipFill>
        <p:spPr bwMode="auto">
          <a:xfrm>
            <a:off x="5458858" y="4106576"/>
            <a:ext cx="3657600" cy="2786311"/>
          </a:xfrm>
          <a:prstGeom prst="rect">
            <a:avLst/>
          </a:prstGeom>
          <a:noFill/>
          <a:ln w="9525">
            <a:noFill/>
            <a:miter lim="800000"/>
            <a:headEnd/>
            <a:tailEnd/>
          </a:ln>
          <a:effectLst/>
        </p:spPr>
      </p:pic>
      <p:pic>
        <p:nvPicPr>
          <p:cNvPr id="18" name="Picture 56"/>
          <p:cNvPicPr>
            <a:picLocks noChangeAspect="1" noChangeArrowheads="1"/>
          </p:cNvPicPr>
          <p:nvPr/>
        </p:nvPicPr>
        <p:blipFill>
          <a:blip r:embed="rId5" cstate="screen"/>
          <a:srcRect/>
          <a:stretch>
            <a:fillRect/>
          </a:stretch>
        </p:blipFill>
        <p:spPr bwMode="auto">
          <a:xfrm>
            <a:off x="5433152" y="884947"/>
            <a:ext cx="3657600" cy="2985074"/>
          </a:xfrm>
          <a:prstGeom prst="rect">
            <a:avLst/>
          </a:prstGeom>
          <a:noFill/>
          <a:ln w="9525">
            <a:noFill/>
            <a:miter lim="800000"/>
            <a:headEnd/>
            <a:tailEnd/>
          </a:ln>
          <a:effectLst/>
        </p:spPr>
      </p:pic>
      <p:pic>
        <p:nvPicPr>
          <p:cNvPr id="19" name="Picture 57"/>
          <p:cNvPicPr>
            <a:picLocks noChangeAspect="1" noChangeArrowheads="1"/>
          </p:cNvPicPr>
          <p:nvPr/>
        </p:nvPicPr>
        <p:blipFill>
          <a:blip r:embed="rId6" cstate="screen"/>
          <a:srcRect/>
          <a:stretch>
            <a:fillRect/>
          </a:stretch>
        </p:blipFill>
        <p:spPr bwMode="auto">
          <a:xfrm>
            <a:off x="3818474" y="3962400"/>
            <a:ext cx="3657600" cy="2891246"/>
          </a:xfrm>
          <a:prstGeom prst="rect">
            <a:avLst/>
          </a:prstGeom>
          <a:noFill/>
          <a:ln w="9525">
            <a:noFill/>
            <a:miter lim="800000"/>
            <a:headEnd/>
            <a:tailEnd/>
          </a:ln>
          <a:effectLst/>
        </p:spPr>
      </p:pic>
      <p:sp>
        <p:nvSpPr>
          <p:cNvPr id="2" name="Title 1"/>
          <p:cNvSpPr>
            <a:spLocks noGrp="1"/>
          </p:cNvSpPr>
          <p:nvPr>
            <p:ph type="title"/>
          </p:nvPr>
        </p:nvSpPr>
        <p:spPr>
          <a:xfrm>
            <a:off x="457200" y="274638"/>
            <a:ext cx="8229600" cy="639762"/>
          </a:xfrm>
          <a:solidFill>
            <a:schemeClr val="bg1"/>
          </a:solidFill>
          <a:ln>
            <a:solidFill>
              <a:schemeClr val="tx1"/>
            </a:solidFill>
          </a:ln>
        </p:spPr>
        <p:txBody>
          <a:bodyPr>
            <a:normAutofit fontScale="90000"/>
          </a:bodyPr>
          <a:lstStyle/>
          <a:p>
            <a:r>
              <a:rPr lang="en-US" dirty="0" smtClean="0"/>
              <a:t>HydroDesktop GIS Capabilities</a:t>
            </a:r>
            <a:endParaRPr lang="en-US" dirty="0"/>
          </a:p>
        </p:txBody>
      </p:sp>
      <p:grpSp>
        <p:nvGrpSpPr>
          <p:cNvPr id="9" name="Group 8"/>
          <p:cNvGrpSpPr/>
          <p:nvPr/>
        </p:nvGrpSpPr>
        <p:grpSpPr>
          <a:xfrm>
            <a:off x="3591958" y="3035493"/>
            <a:ext cx="3429000" cy="1704439"/>
            <a:chOff x="2819400" y="1066800"/>
            <a:chExt cx="3429000" cy="1704439"/>
          </a:xfrm>
        </p:grpSpPr>
        <p:sp>
          <p:nvSpPr>
            <p:cNvPr id="8" name="Rectangle 7"/>
            <p:cNvSpPr/>
            <p:nvPr/>
          </p:nvSpPr>
          <p:spPr>
            <a:xfrm>
              <a:off x="2819400" y="1066800"/>
              <a:ext cx="32766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19400" y="1447800"/>
              <a:ext cx="3429000" cy="1323439"/>
            </a:xfrm>
            <a:prstGeom prst="rect">
              <a:avLst/>
            </a:prstGeom>
            <a:noFill/>
          </p:spPr>
          <p:txBody>
            <a:bodyPr wrap="square" rtlCol="0">
              <a:spAutoFit/>
            </a:bodyPr>
            <a:lstStyle/>
            <a:p>
              <a:pPr>
                <a:buFont typeface="Arial" pitchFamily="34" charset="0"/>
                <a:buChar char="•"/>
              </a:pPr>
              <a:r>
                <a:rPr lang="en-US" sz="2000" dirty="0" smtClean="0"/>
                <a:t>Add </a:t>
              </a:r>
              <a:r>
                <a:rPr lang="en-US" sz="2000" dirty="0" err="1" smtClean="0"/>
                <a:t>shapefiles</a:t>
              </a:r>
              <a:r>
                <a:rPr lang="en-US" sz="2000" dirty="0" smtClean="0"/>
                <a:t> to map</a:t>
              </a:r>
            </a:p>
            <a:p>
              <a:pPr>
                <a:buFont typeface="Arial" pitchFamily="34" charset="0"/>
                <a:buChar char="•"/>
              </a:pPr>
              <a:r>
                <a:rPr lang="en-US" sz="2000" dirty="0" smtClean="0"/>
                <a:t>Change </a:t>
              </a:r>
              <a:r>
                <a:rPr lang="en-US" sz="2000" dirty="0" err="1" smtClean="0"/>
                <a:t>symbology</a:t>
              </a:r>
              <a:r>
                <a:rPr lang="en-US" sz="2000" dirty="0" smtClean="0"/>
                <a:t> and labels</a:t>
              </a:r>
            </a:p>
            <a:p>
              <a:pPr>
                <a:buFont typeface="Arial" pitchFamily="34" charset="0"/>
                <a:buChar char="•"/>
              </a:pPr>
              <a:r>
                <a:rPr lang="en-US" sz="2000" dirty="0" smtClean="0"/>
                <a:t>Print and export map</a:t>
              </a:r>
            </a:p>
            <a:p>
              <a:pPr>
                <a:buFont typeface="Arial" pitchFamily="34" charset="0"/>
                <a:buChar char="•"/>
              </a:pPr>
              <a:r>
                <a:rPr lang="en-US" sz="2000" dirty="0" smtClean="0"/>
                <a:t>GIS toolbox and Modeler</a:t>
              </a:r>
            </a:p>
          </p:txBody>
        </p:sp>
        <p:sp>
          <p:nvSpPr>
            <p:cNvPr id="6" name="TextBox 5"/>
            <p:cNvSpPr txBox="1"/>
            <p:nvPr/>
          </p:nvSpPr>
          <p:spPr>
            <a:xfrm>
              <a:off x="2895600" y="1143000"/>
              <a:ext cx="2133600" cy="369332"/>
            </a:xfrm>
            <a:prstGeom prst="rect">
              <a:avLst/>
            </a:prstGeom>
            <a:noFill/>
          </p:spPr>
          <p:txBody>
            <a:bodyPr wrap="square" rtlCol="0">
              <a:spAutoFit/>
            </a:bodyPr>
            <a:lstStyle/>
            <a:p>
              <a:r>
                <a:rPr lang="en-US" b="1" dirty="0" smtClean="0">
                  <a:solidFill>
                    <a:schemeClr val="tx1">
                      <a:lumMod val="95000"/>
                      <a:lumOff val="5000"/>
                    </a:schemeClr>
                  </a:solidFill>
                </a:rPr>
                <a:t>GIS </a:t>
              </a:r>
              <a:endParaRPr lang="en-US" b="1" dirty="0">
                <a:solidFill>
                  <a:schemeClr val="tx1">
                    <a:lumMod val="95000"/>
                    <a:lumOff val="5000"/>
                  </a:schemeClr>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oise_area_keywords.jpg"/>
          <p:cNvPicPr>
            <a:picLocks noChangeAspect="1"/>
          </p:cNvPicPr>
          <p:nvPr/>
        </p:nvPicPr>
        <p:blipFill>
          <a:blip r:embed="rId3" cstate="screen"/>
          <a:stretch>
            <a:fillRect/>
          </a:stretch>
        </p:blipFill>
        <p:spPr>
          <a:xfrm>
            <a:off x="-38100" y="685800"/>
            <a:ext cx="9203044" cy="6221776"/>
          </a:xfrm>
          <a:prstGeom prst="rect">
            <a:avLst/>
          </a:prstGeom>
        </p:spPr>
      </p:pic>
      <p:sp>
        <p:nvSpPr>
          <p:cNvPr id="2" name="Title 1"/>
          <p:cNvSpPr>
            <a:spLocks noGrp="1"/>
          </p:cNvSpPr>
          <p:nvPr>
            <p:ph type="title"/>
          </p:nvPr>
        </p:nvSpPr>
        <p:spPr>
          <a:xfrm>
            <a:off x="533400" y="0"/>
            <a:ext cx="8229600" cy="715962"/>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smtClean="0"/>
              <a:t>HydroDesktop Data Search</a:t>
            </a:r>
            <a:endParaRPr lang="en-US" dirty="0"/>
          </a:p>
        </p:txBody>
      </p:sp>
      <p:sp>
        <p:nvSpPr>
          <p:cNvPr id="4" name="Rectangle 3"/>
          <p:cNvSpPr/>
          <p:nvPr/>
        </p:nvSpPr>
        <p:spPr>
          <a:xfrm>
            <a:off x="152400" y="1447800"/>
            <a:ext cx="2475653" cy="167640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152400" y="1828800"/>
            <a:ext cx="2590800" cy="1323439"/>
          </a:xfrm>
          <a:prstGeom prst="rect">
            <a:avLst/>
          </a:prstGeom>
          <a:noFill/>
        </p:spPr>
        <p:txBody>
          <a:bodyPr wrap="square" rtlCol="0">
            <a:spAutoFit/>
          </a:bodyPr>
          <a:lstStyle/>
          <a:p>
            <a:pPr>
              <a:buFont typeface="Arial" pitchFamily="34" charset="0"/>
              <a:buChar char="•"/>
            </a:pPr>
            <a:r>
              <a:rPr lang="en-US" sz="2000" dirty="0" smtClean="0"/>
              <a:t>Region</a:t>
            </a:r>
          </a:p>
          <a:p>
            <a:pPr>
              <a:buFont typeface="Arial" pitchFamily="34" charset="0"/>
              <a:buChar char="•"/>
            </a:pPr>
            <a:r>
              <a:rPr lang="en-US" sz="2000" dirty="0" smtClean="0"/>
              <a:t>Keywords (variable)</a:t>
            </a:r>
          </a:p>
          <a:p>
            <a:pPr>
              <a:buFont typeface="Arial" pitchFamily="34" charset="0"/>
              <a:buChar char="•"/>
            </a:pPr>
            <a:r>
              <a:rPr lang="en-US" sz="2000" dirty="0" smtClean="0"/>
              <a:t>Time range</a:t>
            </a:r>
          </a:p>
          <a:p>
            <a:pPr>
              <a:buFont typeface="Arial" pitchFamily="34" charset="0"/>
              <a:buChar char="•"/>
            </a:pPr>
            <a:r>
              <a:rPr lang="en-US" sz="2000" dirty="0" smtClean="0"/>
              <a:t>Web services</a:t>
            </a:r>
          </a:p>
        </p:txBody>
      </p:sp>
      <p:sp>
        <p:nvSpPr>
          <p:cNvPr id="6" name="TextBox 5"/>
          <p:cNvSpPr txBox="1"/>
          <p:nvPr/>
        </p:nvSpPr>
        <p:spPr>
          <a:xfrm>
            <a:off x="209973" y="1524000"/>
            <a:ext cx="1612053" cy="369332"/>
          </a:xfrm>
          <a:prstGeom prst="rect">
            <a:avLst/>
          </a:prstGeom>
          <a:noFill/>
        </p:spPr>
        <p:txBody>
          <a:bodyPr wrap="square" rtlCol="0">
            <a:spAutoFit/>
          </a:bodyPr>
          <a:lstStyle/>
          <a:p>
            <a:r>
              <a:rPr lang="en-US" b="1" dirty="0" smtClean="0"/>
              <a:t>Search Criteria</a:t>
            </a:r>
            <a:r>
              <a:rPr lang="en-US" dirty="0" smtClean="0"/>
              <a:t> </a:t>
            </a:r>
            <a:endParaRPr lang="en-US" dirty="0"/>
          </a:p>
        </p:txBody>
      </p:sp>
      <p:sp>
        <p:nvSpPr>
          <p:cNvPr id="8" name="Rectangle 7"/>
          <p:cNvSpPr/>
          <p:nvPr/>
        </p:nvSpPr>
        <p:spPr>
          <a:xfrm>
            <a:off x="228600" y="3810000"/>
            <a:ext cx="25146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Box 8"/>
          <p:cNvSpPr txBox="1"/>
          <p:nvPr/>
        </p:nvSpPr>
        <p:spPr>
          <a:xfrm>
            <a:off x="228601" y="4343400"/>
            <a:ext cx="2514600" cy="707886"/>
          </a:xfrm>
          <a:prstGeom prst="rect">
            <a:avLst/>
          </a:prstGeom>
          <a:noFill/>
        </p:spPr>
        <p:txBody>
          <a:bodyPr wrap="square" rtlCol="0">
            <a:spAutoFit/>
          </a:bodyPr>
          <a:lstStyle/>
          <a:p>
            <a:r>
              <a:rPr lang="en-US" sz="2000" dirty="0" smtClean="0"/>
              <a:t>Boise watershed, discharge, 2000 - 2009</a:t>
            </a:r>
          </a:p>
        </p:txBody>
      </p:sp>
      <p:sp>
        <p:nvSpPr>
          <p:cNvPr id="10" name="TextBox 9"/>
          <p:cNvSpPr txBox="1"/>
          <p:nvPr/>
        </p:nvSpPr>
        <p:spPr>
          <a:xfrm>
            <a:off x="228601" y="3962400"/>
            <a:ext cx="2285999" cy="369332"/>
          </a:xfrm>
          <a:prstGeom prst="rect">
            <a:avLst/>
          </a:prstGeom>
          <a:noFill/>
        </p:spPr>
        <p:txBody>
          <a:bodyPr wrap="square" rtlCol="0">
            <a:spAutoFit/>
          </a:bodyPr>
          <a:lstStyle/>
          <a:p>
            <a:r>
              <a:rPr lang="en-US" b="1" dirty="0" smtClean="0"/>
              <a:t>Example:</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oise_area_searchArea.jpg"/>
          <p:cNvPicPr>
            <a:picLocks noChangeAspect="1"/>
          </p:cNvPicPr>
          <p:nvPr/>
        </p:nvPicPr>
        <p:blipFill>
          <a:blip r:embed="rId3" cstate="screen"/>
          <a:stretch>
            <a:fillRect/>
          </a:stretch>
        </p:blipFill>
        <p:spPr>
          <a:xfrm>
            <a:off x="-33723" y="685800"/>
            <a:ext cx="9177724" cy="6172200"/>
          </a:xfrm>
          <a:prstGeom prst="rect">
            <a:avLst/>
          </a:prstGeom>
        </p:spPr>
      </p:pic>
      <p:sp>
        <p:nvSpPr>
          <p:cNvPr id="2" name="Title 1"/>
          <p:cNvSpPr>
            <a:spLocks noGrp="1"/>
          </p:cNvSpPr>
          <p:nvPr>
            <p:ph type="title"/>
          </p:nvPr>
        </p:nvSpPr>
        <p:spPr>
          <a:xfrm>
            <a:off x="457200" y="274638"/>
            <a:ext cx="8229600" cy="715962"/>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err="1" smtClean="0"/>
              <a:t>HydroDesktop</a:t>
            </a:r>
            <a:r>
              <a:rPr lang="en-US" sz="3200" dirty="0" smtClean="0"/>
              <a:t> Data search – select region</a:t>
            </a:r>
            <a:endParaRPr lang="en-US" sz="3200" dirty="0"/>
          </a:p>
        </p:txBody>
      </p:sp>
      <p:grpSp>
        <p:nvGrpSpPr>
          <p:cNvPr id="3" name="Group 2"/>
          <p:cNvGrpSpPr/>
          <p:nvPr/>
        </p:nvGrpSpPr>
        <p:grpSpPr>
          <a:xfrm>
            <a:off x="228600" y="1143000"/>
            <a:ext cx="2590800" cy="2173448"/>
            <a:chOff x="2819400" y="1066800"/>
            <a:chExt cx="3429000" cy="1676400"/>
          </a:xfrm>
        </p:grpSpPr>
        <p:sp>
          <p:nvSpPr>
            <p:cNvPr id="4" name="Rectangle 3"/>
            <p:cNvSpPr/>
            <p:nvPr/>
          </p:nvSpPr>
          <p:spPr>
            <a:xfrm>
              <a:off x="2819400" y="1066800"/>
              <a:ext cx="3276600" cy="1676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2819400" y="1447800"/>
              <a:ext cx="3429000" cy="1258172"/>
            </a:xfrm>
            <a:prstGeom prst="rect">
              <a:avLst/>
            </a:prstGeom>
            <a:noFill/>
          </p:spPr>
          <p:txBody>
            <a:bodyPr wrap="square" rtlCol="0">
              <a:spAutoFit/>
            </a:bodyPr>
            <a:lstStyle/>
            <a:p>
              <a:pPr>
                <a:buFont typeface="Arial" pitchFamily="34" charset="0"/>
                <a:buChar char="•"/>
              </a:pPr>
              <a:r>
                <a:rPr lang="en-US" sz="2000" dirty="0" smtClean="0"/>
                <a:t>Draw bounding box</a:t>
              </a:r>
            </a:p>
            <a:p>
              <a:pPr>
                <a:buFont typeface="Arial" pitchFamily="34" charset="0"/>
                <a:buChar char="•"/>
              </a:pPr>
              <a:r>
                <a:rPr lang="en-US" sz="2000" dirty="0" smtClean="0"/>
                <a:t>Select polygons</a:t>
              </a:r>
            </a:p>
            <a:p>
              <a:pPr>
                <a:buFont typeface="Arial" pitchFamily="34" charset="0"/>
                <a:buChar char="•"/>
              </a:pPr>
              <a:r>
                <a:rPr lang="en-US" sz="2000" dirty="0" smtClean="0"/>
                <a:t>Select State</a:t>
              </a:r>
            </a:p>
            <a:p>
              <a:pPr>
                <a:buFont typeface="Arial" pitchFamily="34" charset="0"/>
                <a:buChar char="•"/>
              </a:pPr>
              <a:r>
                <a:rPr lang="en-US" sz="2000" dirty="0" smtClean="0"/>
                <a:t>Select County</a:t>
              </a:r>
            </a:p>
            <a:p>
              <a:pPr>
                <a:buFont typeface="Arial" pitchFamily="34" charset="0"/>
                <a:buChar char="•"/>
              </a:pPr>
              <a:r>
                <a:rPr lang="en-US" sz="2000" dirty="0" smtClean="0"/>
                <a:t>Select HUC Code</a:t>
              </a:r>
            </a:p>
          </p:txBody>
        </p:sp>
        <p:sp>
          <p:nvSpPr>
            <p:cNvPr id="6" name="TextBox 5"/>
            <p:cNvSpPr txBox="1"/>
            <p:nvPr/>
          </p:nvSpPr>
          <p:spPr>
            <a:xfrm>
              <a:off x="2895600" y="1143000"/>
              <a:ext cx="3050242" cy="369332"/>
            </a:xfrm>
            <a:prstGeom prst="rect">
              <a:avLst/>
            </a:prstGeom>
            <a:noFill/>
          </p:spPr>
          <p:txBody>
            <a:bodyPr wrap="square" rtlCol="0">
              <a:spAutoFit/>
            </a:bodyPr>
            <a:lstStyle/>
            <a:p>
              <a:r>
                <a:rPr lang="en-US" b="1" dirty="0" smtClean="0"/>
                <a:t>Region selection</a:t>
              </a:r>
              <a:r>
                <a:rPr lang="en-US" dirty="0" smtClean="0"/>
                <a:t> </a:t>
              </a:r>
              <a:endParaRPr lang="en-US" dirty="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ise_area_keywords.jpg"/>
          <p:cNvPicPr>
            <a:picLocks noChangeAspect="1"/>
          </p:cNvPicPr>
          <p:nvPr/>
        </p:nvPicPr>
        <p:blipFill>
          <a:blip r:embed="rId3" cstate="screen"/>
          <a:stretch>
            <a:fillRect/>
          </a:stretch>
        </p:blipFill>
        <p:spPr>
          <a:xfrm>
            <a:off x="-1" y="685800"/>
            <a:ext cx="9129713" cy="6172200"/>
          </a:xfrm>
          <a:prstGeom prst="rect">
            <a:avLst/>
          </a:prstGeom>
        </p:spPr>
      </p:pic>
      <p:sp>
        <p:nvSpPr>
          <p:cNvPr id="2" name="Title 1"/>
          <p:cNvSpPr>
            <a:spLocks noGrp="1"/>
          </p:cNvSpPr>
          <p:nvPr>
            <p:ph type="title"/>
          </p:nvPr>
        </p:nvSpPr>
        <p:spPr>
          <a:xfrm>
            <a:off x="457200" y="274638"/>
            <a:ext cx="8229600" cy="715962"/>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err="1" smtClean="0"/>
              <a:t>HydroDesktop</a:t>
            </a:r>
            <a:r>
              <a:rPr lang="en-US" sz="3200" dirty="0" smtClean="0"/>
              <a:t> Data search – select keywords</a:t>
            </a:r>
            <a:endParaRPr lang="en-US"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ain-gauge-platform-400"/>
          <p:cNvPicPr>
            <a:picLocks noChangeAspect="1" noChangeArrowheads="1"/>
          </p:cNvPicPr>
          <p:nvPr/>
        </p:nvPicPr>
        <p:blipFill>
          <a:blip r:embed="rId3" cstate="screen"/>
          <a:srcRect/>
          <a:stretch>
            <a:fillRect/>
          </a:stretch>
        </p:blipFill>
        <p:spPr bwMode="auto">
          <a:xfrm>
            <a:off x="5956300" y="1746250"/>
            <a:ext cx="2463800" cy="1390650"/>
          </a:xfrm>
          <a:prstGeom prst="rect">
            <a:avLst/>
          </a:prstGeom>
          <a:noFill/>
          <a:ln w="9525">
            <a:noFill/>
            <a:miter lim="800000"/>
            <a:headEnd/>
            <a:tailEnd/>
          </a:ln>
        </p:spPr>
      </p:pic>
      <p:pic>
        <p:nvPicPr>
          <p:cNvPr id="10243" name="Picture 3" descr="newtsgge"/>
          <p:cNvPicPr>
            <a:picLocks noChangeAspect="1" noChangeArrowheads="1"/>
          </p:cNvPicPr>
          <p:nvPr/>
        </p:nvPicPr>
        <p:blipFill>
          <a:blip r:embed="rId4" cstate="screen"/>
          <a:srcRect/>
          <a:stretch>
            <a:fillRect/>
          </a:stretch>
        </p:blipFill>
        <p:spPr bwMode="auto">
          <a:xfrm>
            <a:off x="5146675" y="1085850"/>
            <a:ext cx="1422400" cy="1625600"/>
          </a:xfrm>
          <a:prstGeom prst="rect">
            <a:avLst/>
          </a:prstGeom>
          <a:noFill/>
          <a:ln w="9525">
            <a:noFill/>
            <a:miter lim="800000"/>
            <a:headEnd/>
            <a:tailEnd/>
          </a:ln>
        </p:spPr>
      </p:pic>
      <p:sp>
        <p:nvSpPr>
          <p:cNvPr id="10244" name="Text Box 4"/>
          <p:cNvSpPr txBox="1">
            <a:spLocks noChangeArrowheads="1"/>
          </p:cNvSpPr>
          <p:nvPr/>
        </p:nvSpPr>
        <p:spPr bwMode="auto">
          <a:xfrm>
            <a:off x="6400800" y="1143000"/>
            <a:ext cx="2482850"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Rainfall &amp; Snow</a:t>
            </a:r>
          </a:p>
        </p:txBody>
      </p:sp>
      <p:pic>
        <p:nvPicPr>
          <p:cNvPr id="10245" name="Picture 5" descr="stream3"/>
          <p:cNvPicPr>
            <a:picLocks noChangeAspect="1" noChangeArrowheads="1"/>
          </p:cNvPicPr>
          <p:nvPr/>
        </p:nvPicPr>
        <p:blipFill>
          <a:blip r:embed="rId5" cstate="screen"/>
          <a:srcRect/>
          <a:stretch>
            <a:fillRect/>
          </a:stretch>
        </p:blipFill>
        <p:spPr bwMode="auto">
          <a:xfrm>
            <a:off x="685800" y="1676400"/>
            <a:ext cx="1728788" cy="2185988"/>
          </a:xfrm>
          <a:prstGeom prst="rect">
            <a:avLst/>
          </a:prstGeom>
          <a:noFill/>
          <a:ln w="9525">
            <a:noFill/>
            <a:miter lim="800000"/>
            <a:headEnd/>
            <a:tailEnd/>
          </a:ln>
        </p:spPr>
      </p:pic>
      <p:pic>
        <p:nvPicPr>
          <p:cNvPr id="10246" name="Picture 6" descr="tdr"/>
          <p:cNvPicPr>
            <a:picLocks noChangeAspect="1" noChangeArrowheads="1"/>
          </p:cNvPicPr>
          <p:nvPr/>
        </p:nvPicPr>
        <p:blipFill>
          <a:blip r:embed="rId6" cstate="screen"/>
          <a:srcRect/>
          <a:stretch>
            <a:fillRect/>
          </a:stretch>
        </p:blipFill>
        <p:spPr bwMode="auto">
          <a:xfrm>
            <a:off x="3352800" y="1600200"/>
            <a:ext cx="1168400" cy="1676400"/>
          </a:xfrm>
          <a:prstGeom prst="rect">
            <a:avLst/>
          </a:prstGeom>
          <a:noFill/>
          <a:ln w="9525">
            <a:noFill/>
            <a:miter lim="800000"/>
            <a:headEnd/>
            <a:tailEnd/>
          </a:ln>
        </p:spPr>
      </p:pic>
      <p:sp>
        <p:nvSpPr>
          <p:cNvPr id="10247" name="Text Box 7"/>
          <p:cNvSpPr txBox="1">
            <a:spLocks noChangeArrowheads="1"/>
          </p:cNvSpPr>
          <p:nvPr/>
        </p:nvSpPr>
        <p:spPr bwMode="auto">
          <a:xfrm>
            <a:off x="152400" y="762000"/>
            <a:ext cx="2819400" cy="822325"/>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Water quantity </a:t>
            </a:r>
            <a:br>
              <a:rPr lang="en-US" sz="2400">
                <a:solidFill>
                  <a:srgbClr val="FF3300"/>
                </a:solidFill>
                <a:latin typeface="Calibri" pitchFamily="34" charset="0"/>
              </a:rPr>
            </a:br>
            <a:r>
              <a:rPr lang="en-US" sz="2400">
                <a:solidFill>
                  <a:srgbClr val="FF3300"/>
                </a:solidFill>
                <a:latin typeface="Calibri" pitchFamily="34" charset="0"/>
              </a:rPr>
              <a:t>and quality</a:t>
            </a:r>
          </a:p>
        </p:txBody>
      </p:sp>
      <p:pic>
        <p:nvPicPr>
          <p:cNvPr id="10248" name="Picture 8" descr="k9527-1i"/>
          <p:cNvPicPr>
            <a:picLocks noChangeAspect="1" noChangeArrowheads="1"/>
          </p:cNvPicPr>
          <p:nvPr/>
        </p:nvPicPr>
        <p:blipFill>
          <a:blip r:embed="rId7" cstate="screen"/>
          <a:srcRect/>
          <a:stretch>
            <a:fillRect/>
          </a:stretch>
        </p:blipFill>
        <p:spPr bwMode="auto">
          <a:xfrm>
            <a:off x="2274888" y="4348163"/>
            <a:ext cx="1173162" cy="1770062"/>
          </a:xfrm>
          <a:prstGeom prst="rect">
            <a:avLst/>
          </a:prstGeom>
          <a:noFill/>
          <a:ln w="9525">
            <a:noFill/>
            <a:miter lim="800000"/>
            <a:headEnd/>
            <a:tailEnd/>
          </a:ln>
        </p:spPr>
      </p:pic>
      <p:pic>
        <p:nvPicPr>
          <p:cNvPr id="10249" name="Picture 9" descr="nl7"/>
          <p:cNvPicPr>
            <a:picLocks noChangeAspect="1" noChangeArrowheads="1"/>
          </p:cNvPicPr>
          <p:nvPr/>
        </p:nvPicPr>
        <p:blipFill>
          <a:blip r:embed="rId8" cstate="screen"/>
          <a:srcRect/>
          <a:stretch>
            <a:fillRect/>
          </a:stretch>
        </p:blipFill>
        <p:spPr bwMode="auto">
          <a:xfrm>
            <a:off x="658813" y="4578350"/>
            <a:ext cx="1693862" cy="1524000"/>
          </a:xfrm>
          <a:prstGeom prst="rect">
            <a:avLst/>
          </a:prstGeom>
          <a:noFill/>
          <a:ln w="9525">
            <a:noFill/>
            <a:miter lim="800000"/>
            <a:headEnd/>
            <a:tailEnd/>
          </a:ln>
        </p:spPr>
      </p:pic>
      <p:sp>
        <p:nvSpPr>
          <p:cNvPr id="10250" name="Text Box 10"/>
          <p:cNvSpPr txBox="1">
            <a:spLocks noChangeArrowheads="1"/>
          </p:cNvSpPr>
          <p:nvPr/>
        </p:nvSpPr>
        <p:spPr bwMode="auto">
          <a:xfrm>
            <a:off x="152400" y="3962400"/>
            <a:ext cx="3381375"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Remote sensing</a:t>
            </a:r>
          </a:p>
        </p:txBody>
      </p:sp>
      <p:sp>
        <p:nvSpPr>
          <p:cNvPr id="10251" name="Rectangle 11"/>
          <p:cNvSpPr>
            <a:spLocks noChangeArrowheads="1"/>
          </p:cNvSpPr>
          <p:nvPr/>
        </p:nvSpPr>
        <p:spPr bwMode="auto">
          <a:xfrm>
            <a:off x="0" y="107950"/>
            <a:ext cx="9144000" cy="565150"/>
          </a:xfrm>
          <a:prstGeom prst="rect">
            <a:avLst/>
          </a:prstGeom>
          <a:noFill/>
          <a:ln w="25400">
            <a:noFill/>
            <a:miter lim="800000"/>
            <a:headEnd/>
            <a:tailEnd/>
          </a:ln>
        </p:spPr>
        <p:txBody>
          <a:bodyPr tIns="44450" rIns="90488" bIns="44450" anchor="b"/>
          <a:lstStyle/>
          <a:p>
            <a:pPr marL="233363" algn="ctr"/>
            <a:r>
              <a:rPr lang="en-US" sz="4400">
                <a:solidFill>
                  <a:schemeClr val="tx2"/>
                </a:solidFill>
                <a:latin typeface="Calibri" pitchFamily="34" charset="0"/>
              </a:rPr>
              <a:t>Water Data</a:t>
            </a:r>
            <a:endParaRPr lang="en-US" sz="4400">
              <a:solidFill>
                <a:srgbClr val="000099"/>
              </a:solidFill>
              <a:latin typeface="Calibri" pitchFamily="34" charset="0"/>
            </a:endParaRPr>
          </a:p>
        </p:txBody>
      </p:sp>
      <p:sp>
        <p:nvSpPr>
          <p:cNvPr id="10252" name="Text Box 12"/>
          <p:cNvSpPr txBox="1">
            <a:spLocks noChangeArrowheads="1"/>
          </p:cNvSpPr>
          <p:nvPr/>
        </p:nvSpPr>
        <p:spPr bwMode="auto">
          <a:xfrm>
            <a:off x="6629400" y="3352800"/>
            <a:ext cx="2133600"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Modeling</a:t>
            </a:r>
            <a:r>
              <a:rPr lang="en-US" sz="2400" b="1">
                <a:solidFill>
                  <a:srgbClr val="FF3300"/>
                </a:solidFill>
                <a:latin typeface="Calibri" pitchFamily="34" charset="0"/>
              </a:rPr>
              <a:t> </a:t>
            </a:r>
          </a:p>
        </p:txBody>
      </p:sp>
      <p:pic>
        <p:nvPicPr>
          <p:cNvPr id="10253" name="Picture 13" descr="MPj03999810000[1]"/>
          <p:cNvPicPr>
            <a:picLocks noGrp="1" noChangeAspect="1" noChangeArrowheads="1"/>
          </p:cNvPicPr>
          <p:nvPr>
            <p:ph sz="quarter" idx="4294967295"/>
          </p:nvPr>
        </p:nvPicPr>
        <p:blipFill>
          <a:blip r:embed="rId9" cstate="screen"/>
          <a:srcRect/>
          <a:stretch>
            <a:fillRect/>
          </a:stretch>
        </p:blipFill>
        <p:spPr>
          <a:xfrm>
            <a:off x="6584950" y="3840163"/>
            <a:ext cx="1771650" cy="1393825"/>
          </a:xfrm>
        </p:spPr>
      </p:pic>
      <p:pic>
        <p:nvPicPr>
          <p:cNvPr id="10254" name="Picture 14"/>
          <p:cNvPicPr>
            <a:picLocks noGrp="1" noChangeAspect="1" noChangeArrowheads="1"/>
          </p:cNvPicPr>
          <p:nvPr>
            <p:ph sz="quarter" idx="4294967295"/>
          </p:nvPr>
        </p:nvPicPr>
        <p:blipFill>
          <a:blip r:embed="rId10" cstate="screen"/>
          <a:srcRect r="-1704"/>
          <a:stretch>
            <a:fillRect/>
          </a:stretch>
        </p:blipFill>
        <p:spPr>
          <a:xfrm>
            <a:off x="6889750" y="5022850"/>
            <a:ext cx="1725613" cy="1093788"/>
          </a:xfrm>
          <a:ln w="15875">
            <a:solidFill>
              <a:schemeClr val="tx1"/>
            </a:solidFill>
          </a:ln>
        </p:spPr>
      </p:pic>
      <p:pic>
        <p:nvPicPr>
          <p:cNvPr id="10255" name="Picture 15" descr="VAIRA3"/>
          <p:cNvPicPr>
            <a:picLocks noChangeAspect="1" noChangeArrowheads="1"/>
          </p:cNvPicPr>
          <p:nvPr/>
        </p:nvPicPr>
        <p:blipFill>
          <a:blip r:embed="rId11" cstate="screen"/>
          <a:srcRect/>
          <a:stretch>
            <a:fillRect/>
          </a:stretch>
        </p:blipFill>
        <p:spPr bwMode="auto">
          <a:xfrm>
            <a:off x="3781425" y="3994150"/>
            <a:ext cx="1809750" cy="1584325"/>
          </a:xfrm>
          <a:prstGeom prst="rect">
            <a:avLst/>
          </a:prstGeom>
          <a:noFill/>
          <a:ln w="9525">
            <a:noFill/>
            <a:miter lim="800000"/>
            <a:headEnd/>
            <a:tailEnd/>
          </a:ln>
        </p:spPr>
      </p:pic>
      <p:pic>
        <p:nvPicPr>
          <p:cNvPr id="10256" name="Picture 16" descr="weather_sta"/>
          <p:cNvPicPr>
            <a:picLocks noChangeAspect="1" noChangeArrowheads="1"/>
          </p:cNvPicPr>
          <p:nvPr/>
        </p:nvPicPr>
        <p:blipFill>
          <a:blip r:embed="rId12" cstate="screen"/>
          <a:srcRect/>
          <a:stretch>
            <a:fillRect/>
          </a:stretch>
        </p:blipFill>
        <p:spPr bwMode="auto">
          <a:xfrm>
            <a:off x="5238750" y="4467225"/>
            <a:ext cx="1049338" cy="1752600"/>
          </a:xfrm>
          <a:prstGeom prst="rect">
            <a:avLst/>
          </a:prstGeom>
          <a:noFill/>
          <a:ln w="9525">
            <a:noFill/>
            <a:miter lim="800000"/>
            <a:headEnd/>
            <a:tailEnd/>
          </a:ln>
        </p:spPr>
      </p:pic>
      <p:sp>
        <p:nvSpPr>
          <p:cNvPr id="10257" name="Text Box 17"/>
          <p:cNvSpPr txBox="1">
            <a:spLocks noChangeArrowheads="1"/>
          </p:cNvSpPr>
          <p:nvPr/>
        </p:nvSpPr>
        <p:spPr bwMode="auto">
          <a:xfrm>
            <a:off x="3595688" y="3576638"/>
            <a:ext cx="2728912"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Meteorology</a:t>
            </a:r>
          </a:p>
        </p:txBody>
      </p:sp>
      <p:sp>
        <p:nvSpPr>
          <p:cNvPr id="10258" name="Text Box 18"/>
          <p:cNvSpPr txBox="1">
            <a:spLocks noChangeArrowheads="1"/>
          </p:cNvSpPr>
          <p:nvPr/>
        </p:nvSpPr>
        <p:spPr bwMode="auto">
          <a:xfrm>
            <a:off x="3048000" y="1143000"/>
            <a:ext cx="1587500" cy="457200"/>
          </a:xfrm>
          <a:prstGeom prst="rect">
            <a:avLst/>
          </a:prstGeom>
          <a:noFill/>
          <a:ln w="9525">
            <a:noFill/>
            <a:miter lim="800000"/>
            <a:headEnd/>
            <a:tailEnd/>
          </a:ln>
        </p:spPr>
        <p:txBody>
          <a:bodyPr wrap="none">
            <a:spAutoFit/>
          </a:bodyPr>
          <a:lstStyle/>
          <a:p>
            <a:pPr algn="r"/>
            <a:r>
              <a:rPr lang="en-US" sz="2400">
                <a:solidFill>
                  <a:srgbClr val="FF3300"/>
                </a:solidFill>
                <a:latin typeface="Calibri" pitchFamily="34" charset="0"/>
              </a:rPr>
              <a:t>Soil water</a:t>
            </a:r>
            <a:r>
              <a:rPr lang="en-US">
                <a:solidFill>
                  <a:srgbClr val="FF3300"/>
                </a:solidFill>
                <a:latin typeface="Calibri" pitchFamily="34" charset="0"/>
              </a:rPr>
              <a:t> </a:t>
            </a:r>
          </a:p>
        </p:txBody>
      </p:sp>
    </p:spTree>
    <p:extLst>
      <p:ext uri="{BB962C8B-B14F-4D97-AF65-F5344CB8AC3E}">
        <p14:creationId xmlns:p14="http://schemas.microsoft.com/office/powerpoint/2010/main" xmlns="" val="17933735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ise_area.jpg"/>
          <p:cNvPicPr>
            <a:picLocks/>
          </p:cNvPicPr>
          <p:nvPr/>
        </p:nvPicPr>
        <p:blipFill>
          <a:blip r:embed="rId2" cstate="screen"/>
          <a:stretch>
            <a:fillRect/>
          </a:stretch>
        </p:blipFill>
        <p:spPr>
          <a:xfrm>
            <a:off x="6426" y="762000"/>
            <a:ext cx="9137573" cy="6096000"/>
          </a:xfrm>
          <a:prstGeom prst="rect">
            <a:avLst/>
          </a:prstGeom>
        </p:spPr>
      </p:pic>
      <p:sp>
        <p:nvSpPr>
          <p:cNvPr id="4" name="Title 1"/>
          <p:cNvSpPr>
            <a:spLocks noGrp="1"/>
          </p:cNvSpPr>
          <p:nvPr>
            <p:ph type="title"/>
          </p:nvPr>
        </p:nvSpPr>
        <p:spPr>
          <a:xfrm>
            <a:off x="457200" y="274638"/>
            <a:ext cx="8229600" cy="715962"/>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err="1" smtClean="0"/>
              <a:t>HydroDesktop</a:t>
            </a:r>
            <a:r>
              <a:rPr lang="en-US" sz="3200" dirty="0" smtClean="0"/>
              <a:t> Data search – download results</a:t>
            </a:r>
            <a:endParaRPr lang="en-US" sz="3200" dirty="0"/>
          </a:p>
        </p:txBody>
      </p:sp>
    </p:spTree>
    <p:extLst>
      <p:ext uri="{BB962C8B-B14F-4D97-AF65-F5344CB8AC3E}">
        <p14:creationId xmlns:p14="http://schemas.microsoft.com/office/powerpoint/2010/main" xmlns="" val="3732528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ise_streamflow.jpg"/>
          <p:cNvPicPr>
            <a:picLocks noChangeAspect="1"/>
          </p:cNvPicPr>
          <p:nvPr/>
        </p:nvPicPr>
        <p:blipFill>
          <a:blip r:embed="rId2" cstate="screen"/>
          <a:stretch>
            <a:fillRect/>
          </a:stretch>
        </p:blipFill>
        <p:spPr>
          <a:xfrm>
            <a:off x="-11017" y="409460"/>
            <a:ext cx="7391400" cy="6448540"/>
          </a:xfrm>
          <a:prstGeom prst="rect">
            <a:avLst/>
          </a:prstGeom>
        </p:spPr>
      </p:pic>
      <p:sp>
        <p:nvSpPr>
          <p:cNvPr id="2" name="Title 1"/>
          <p:cNvSpPr>
            <a:spLocks noGrp="1"/>
          </p:cNvSpPr>
          <p:nvPr>
            <p:ph type="title"/>
          </p:nvPr>
        </p:nvSpPr>
        <p:spPr>
          <a:xfrm>
            <a:off x="457200" y="152400"/>
            <a:ext cx="8229600" cy="563562"/>
          </a:xfrm>
          <a:solidFill>
            <a:schemeClr val="bg1"/>
          </a:solidFill>
          <a:ln>
            <a:solidFill>
              <a:schemeClr val="tx1"/>
            </a:solidFill>
          </a:ln>
        </p:spPr>
        <p:txBody>
          <a:bodyPr>
            <a:normAutofit fontScale="90000"/>
          </a:bodyPr>
          <a:lstStyle/>
          <a:p>
            <a:r>
              <a:rPr lang="en-US" dirty="0" smtClean="0"/>
              <a:t>Graphing Capabilities</a:t>
            </a:r>
            <a:endParaRPr lang="en-US" dirty="0"/>
          </a:p>
        </p:txBody>
      </p:sp>
      <p:pic>
        <p:nvPicPr>
          <p:cNvPr id="5" name="Picture 2"/>
          <p:cNvPicPr>
            <a:picLocks noChangeAspect="1" noChangeArrowheads="1"/>
          </p:cNvPicPr>
          <p:nvPr/>
        </p:nvPicPr>
        <p:blipFill rotWithShape="1">
          <a:blip r:embed="rId3" cstate="screen"/>
          <a:srcRect/>
          <a:stretch/>
        </p:blipFill>
        <p:spPr bwMode="auto">
          <a:xfrm>
            <a:off x="3124201" y="1142999"/>
            <a:ext cx="4392576" cy="5146617"/>
          </a:xfrm>
          <a:prstGeom prst="rect">
            <a:avLst/>
          </a:prstGeom>
          <a:noFill/>
          <a:ln w="28575">
            <a:solidFill>
              <a:srgbClr val="FF0000"/>
            </a:solidFill>
            <a:miter lim="800000"/>
            <a:headEnd/>
            <a:tailEnd/>
          </a:ln>
        </p:spPr>
      </p:pic>
      <p:pic>
        <p:nvPicPr>
          <p:cNvPr id="6" name="Picture 1"/>
          <p:cNvPicPr>
            <a:picLocks noChangeAspect="1" noChangeArrowheads="1"/>
          </p:cNvPicPr>
          <p:nvPr/>
        </p:nvPicPr>
        <p:blipFill rotWithShape="1">
          <a:blip r:embed="rId4" cstate="screen"/>
          <a:srcRect/>
          <a:stretch/>
        </p:blipFill>
        <p:spPr bwMode="auto">
          <a:xfrm>
            <a:off x="5031954" y="1608463"/>
            <a:ext cx="4090012" cy="5009804"/>
          </a:xfrm>
          <a:prstGeom prst="rect">
            <a:avLst/>
          </a:prstGeom>
          <a:noFill/>
          <a:ln w="28575">
            <a:solidFill>
              <a:srgbClr val="FF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rrowheads="1"/>
          </p:cNvPicPr>
          <p:nvPr/>
        </p:nvPicPr>
        <p:blipFill>
          <a:blip r:embed="rId2" cstate="screen"/>
          <a:srcRect/>
          <a:stretch>
            <a:fillRect/>
          </a:stretch>
        </p:blipFill>
        <p:spPr bwMode="auto">
          <a:xfrm>
            <a:off x="228600" y="434181"/>
            <a:ext cx="8610600" cy="6461460"/>
          </a:xfrm>
          <a:prstGeom prst="rect">
            <a:avLst/>
          </a:prstGeom>
          <a:noFill/>
          <a:ln w="9525">
            <a:noFill/>
            <a:miter lim="800000"/>
            <a:headEnd/>
            <a:tailEnd/>
          </a:ln>
        </p:spPr>
      </p:pic>
      <p:pic>
        <p:nvPicPr>
          <p:cNvPr id="86019" name="Picture 3"/>
          <p:cNvPicPr>
            <a:picLocks noChangeAspect="1" noChangeArrowheads="1"/>
          </p:cNvPicPr>
          <p:nvPr/>
        </p:nvPicPr>
        <p:blipFill>
          <a:blip r:embed="rId3" cstate="screen"/>
          <a:srcRect/>
          <a:stretch>
            <a:fillRect/>
          </a:stretch>
        </p:blipFill>
        <p:spPr bwMode="auto">
          <a:xfrm>
            <a:off x="5105400" y="2133600"/>
            <a:ext cx="3333750" cy="4505325"/>
          </a:xfrm>
          <a:prstGeom prst="rect">
            <a:avLst/>
          </a:prstGeom>
          <a:noFill/>
          <a:ln w="9525">
            <a:noFill/>
            <a:miter lim="800000"/>
            <a:headEnd/>
            <a:tailEnd/>
          </a:ln>
        </p:spPr>
      </p:pic>
      <p:sp>
        <p:nvSpPr>
          <p:cNvPr id="4" name="Title 1"/>
          <p:cNvSpPr txBox="1">
            <a:spLocks/>
          </p:cNvSpPr>
          <p:nvPr/>
        </p:nvSpPr>
        <p:spPr>
          <a:xfrm>
            <a:off x="457200" y="152400"/>
            <a:ext cx="8229600" cy="563562"/>
          </a:xfrm>
          <a:prstGeom prst="rect">
            <a:avLst/>
          </a:prstGeom>
          <a:solidFill>
            <a:schemeClr val="bg1"/>
          </a:solidFill>
          <a:ln>
            <a:solidFill>
              <a:schemeClr val="tx1"/>
            </a:solidFill>
          </a:ln>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Tabular Data View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HydroDesktop Plug-in Development</a:t>
            </a:r>
            <a:endParaRPr lang="en-US" dirty="0"/>
          </a:p>
        </p:txBody>
      </p:sp>
      <p:grpSp>
        <p:nvGrpSpPr>
          <p:cNvPr id="3" name="Group 2"/>
          <p:cNvGrpSpPr/>
          <p:nvPr/>
        </p:nvGrpSpPr>
        <p:grpSpPr>
          <a:xfrm>
            <a:off x="762000" y="1252085"/>
            <a:ext cx="2971800" cy="2012216"/>
            <a:chOff x="-4341159" y="1066800"/>
            <a:chExt cx="3933265" cy="1924728"/>
          </a:xfrm>
        </p:grpSpPr>
        <p:sp>
          <p:nvSpPr>
            <p:cNvPr id="4" name="Rectangle 3"/>
            <p:cNvSpPr/>
            <p:nvPr/>
          </p:nvSpPr>
          <p:spPr>
            <a:xfrm>
              <a:off x="-4341159" y="1066800"/>
              <a:ext cx="3933265" cy="18950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TextBox 4"/>
            <p:cNvSpPr txBox="1"/>
            <p:nvPr/>
          </p:nvSpPr>
          <p:spPr>
            <a:xfrm>
              <a:off x="-4341159" y="1431235"/>
              <a:ext cx="3832412" cy="1560293"/>
            </a:xfrm>
            <a:prstGeom prst="rect">
              <a:avLst/>
            </a:prstGeom>
            <a:no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a:buFont typeface="Arial" pitchFamily="34" charset="0"/>
                <a:buChar char="•"/>
              </a:pPr>
              <a:r>
                <a:rPr lang="en-US" sz="2000" dirty="0" smtClean="0"/>
                <a:t>Search and Download</a:t>
              </a:r>
            </a:p>
            <a:p>
              <a:pPr>
                <a:buFont typeface="Arial" pitchFamily="34" charset="0"/>
                <a:buChar char="•"/>
              </a:pPr>
              <a:r>
                <a:rPr lang="en-US" sz="2000" dirty="0" smtClean="0"/>
                <a:t>Graph View</a:t>
              </a:r>
            </a:p>
            <a:p>
              <a:pPr>
                <a:buFont typeface="Arial" pitchFamily="34" charset="0"/>
                <a:buChar char="•"/>
              </a:pPr>
              <a:r>
                <a:rPr lang="en-US" sz="2000" dirty="0" smtClean="0"/>
                <a:t>Data Export</a:t>
              </a:r>
            </a:p>
            <a:p>
              <a:pPr>
                <a:buFont typeface="Arial" pitchFamily="34" charset="0"/>
                <a:buChar char="•"/>
              </a:pPr>
              <a:r>
                <a:rPr lang="en-US" sz="2000" dirty="0" smtClean="0"/>
                <a:t>Metadata Fetcher</a:t>
              </a:r>
            </a:p>
            <a:p>
              <a:pPr>
                <a:buFont typeface="Arial" pitchFamily="34" charset="0"/>
                <a:buChar char="•"/>
              </a:pPr>
              <a:r>
                <a:rPr lang="en-US" sz="2000" dirty="0" err="1" smtClean="0"/>
                <a:t>HydroModeler</a:t>
              </a:r>
              <a:r>
                <a:rPr lang="en-US" sz="2000" dirty="0" smtClean="0"/>
                <a:t> (Open MI)</a:t>
              </a:r>
            </a:p>
          </p:txBody>
        </p:sp>
        <p:sp>
          <p:nvSpPr>
            <p:cNvPr id="6" name="TextBox 5"/>
            <p:cNvSpPr txBox="1"/>
            <p:nvPr/>
          </p:nvSpPr>
          <p:spPr>
            <a:xfrm>
              <a:off x="-4264959" y="1126435"/>
              <a:ext cx="3050242" cy="284869"/>
            </a:xfrm>
            <a:prstGeom prst="rect">
              <a:avLst/>
            </a:prstGeom>
            <a:no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b="1" dirty="0" smtClean="0"/>
                <a:t>Existing </a:t>
              </a:r>
              <a:r>
                <a:rPr lang="en-US" b="1" dirty="0" err="1" smtClean="0"/>
                <a:t>plugins</a:t>
              </a:r>
              <a:endParaRPr lang="en-US" dirty="0"/>
            </a:p>
          </p:txBody>
        </p:sp>
      </p:grpSp>
      <p:sp>
        <p:nvSpPr>
          <p:cNvPr id="7" name="TextBox 6"/>
          <p:cNvSpPr txBox="1"/>
          <p:nvPr/>
        </p:nvSpPr>
        <p:spPr>
          <a:xfrm>
            <a:off x="5334000" y="1752600"/>
            <a:ext cx="28194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HydroDesktop.exe</a:t>
            </a:r>
            <a:endParaRPr lang="en-US" dirty="0"/>
          </a:p>
        </p:txBody>
      </p:sp>
      <p:sp>
        <p:nvSpPr>
          <p:cNvPr id="17" name="TextBox 16"/>
          <p:cNvSpPr txBox="1"/>
          <p:nvPr/>
        </p:nvSpPr>
        <p:spPr>
          <a:xfrm>
            <a:off x="5334000" y="2209800"/>
            <a:ext cx="28194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DotSpatial.dll</a:t>
            </a:r>
            <a:endParaRPr lang="en-US" dirty="0"/>
          </a:p>
        </p:txBody>
      </p:sp>
      <p:sp>
        <p:nvSpPr>
          <p:cNvPr id="18" name="TextBox 17"/>
          <p:cNvSpPr txBox="1"/>
          <p:nvPr/>
        </p:nvSpPr>
        <p:spPr>
          <a:xfrm>
            <a:off x="5334000" y="2667000"/>
            <a:ext cx="28194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err="1" smtClean="0"/>
              <a:t>HydroDesktop.Database.dll</a:t>
            </a:r>
            <a:endParaRPr lang="en-US" dirty="0"/>
          </a:p>
        </p:txBody>
      </p:sp>
      <p:cxnSp>
        <p:nvCxnSpPr>
          <p:cNvPr id="42" name="Straight Arrow Connector 41"/>
          <p:cNvCxnSpPr>
            <a:endCxn id="17" idx="1"/>
          </p:cNvCxnSpPr>
          <p:nvPr/>
        </p:nvCxnSpPr>
        <p:spPr>
          <a:xfrm flipV="1">
            <a:off x="3733800" y="2394466"/>
            <a:ext cx="1600200" cy="43934"/>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2514600"/>
            <a:ext cx="1676400" cy="304800"/>
          </a:xfrm>
          <a:prstGeom prst="straightConnector1">
            <a:avLst/>
          </a:prstGeom>
          <a:ln w="508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89444" y="4020698"/>
            <a:ext cx="3705023" cy="2857500"/>
            <a:chOff x="1733752" y="4000500"/>
            <a:chExt cx="3705023" cy="2857500"/>
          </a:xfrm>
        </p:grpSpPr>
        <p:pic>
          <p:nvPicPr>
            <p:cNvPr id="22" name="Picture 6" descr="Puzzle Pieces"/>
            <p:cNvPicPr>
              <a:picLocks noChangeAspect="1" noChangeArrowheads="1"/>
            </p:cNvPicPr>
            <p:nvPr/>
          </p:nvPicPr>
          <p:blipFill>
            <a:blip r:embed="rId3" cstate="screen"/>
            <a:srcRect/>
            <a:stretch>
              <a:fillRect/>
            </a:stretch>
          </p:blipFill>
          <p:spPr bwMode="auto">
            <a:xfrm>
              <a:off x="1905000" y="4000500"/>
              <a:ext cx="3533775" cy="2857500"/>
            </a:xfrm>
            <a:prstGeom prst="rect">
              <a:avLst/>
            </a:prstGeom>
            <a:noFill/>
          </p:spPr>
        </p:pic>
        <p:sp>
          <p:nvSpPr>
            <p:cNvPr id="23" name="TextBox 22"/>
            <p:cNvSpPr txBox="1"/>
            <p:nvPr/>
          </p:nvSpPr>
          <p:spPr>
            <a:xfrm rot="2006112">
              <a:off x="2438400" y="4419600"/>
              <a:ext cx="667170"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CZO</a:t>
              </a:r>
              <a:endParaRPr lang="en-US" i="1" dirty="0">
                <a:solidFill>
                  <a:schemeClr val="bg1"/>
                </a:solidFill>
                <a:latin typeface="Baskerville Old Face" pitchFamily="18" charset="0"/>
                <a:cs typeface="Aharoni" pitchFamily="2" charset="-79"/>
              </a:endParaRPr>
            </a:p>
          </p:txBody>
        </p:sp>
        <p:sp>
          <p:nvSpPr>
            <p:cNvPr id="24" name="TextBox 23"/>
            <p:cNvSpPr txBox="1"/>
            <p:nvPr/>
          </p:nvSpPr>
          <p:spPr>
            <a:xfrm rot="2006112">
              <a:off x="2113305" y="5578832"/>
              <a:ext cx="1415772" cy="338554"/>
            </a:xfrm>
            <a:prstGeom prst="rect">
              <a:avLst/>
            </a:prstGeom>
            <a:noFill/>
          </p:spPr>
          <p:txBody>
            <a:bodyPr wrap="none" rtlCol="0">
              <a:spAutoFit/>
            </a:bodyPr>
            <a:lstStyle/>
            <a:p>
              <a:r>
                <a:rPr lang="en-US" sz="1600" i="1" dirty="0" smtClean="0">
                  <a:solidFill>
                    <a:schemeClr val="bg1"/>
                  </a:solidFill>
                  <a:latin typeface="Baskerville Old Face" pitchFamily="18" charset="0"/>
                  <a:cs typeface="Aharoni" pitchFamily="2" charset="-79"/>
                </a:rPr>
                <a:t>HydroDesktop</a:t>
              </a:r>
              <a:endParaRPr lang="en-US" sz="1600" i="1" dirty="0">
                <a:solidFill>
                  <a:schemeClr val="bg1"/>
                </a:solidFill>
                <a:latin typeface="Baskerville Old Face" pitchFamily="18" charset="0"/>
                <a:cs typeface="Aharoni" pitchFamily="2" charset="-79"/>
              </a:endParaRPr>
            </a:p>
          </p:txBody>
        </p:sp>
        <p:sp>
          <p:nvSpPr>
            <p:cNvPr id="25" name="TextBox 24"/>
            <p:cNvSpPr txBox="1"/>
            <p:nvPr/>
          </p:nvSpPr>
          <p:spPr>
            <a:xfrm rot="1992550">
              <a:off x="2762239" y="5121968"/>
              <a:ext cx="1005403"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OpenMI</a:t>
              </a:r>
              <a:endParaRPr lang="en-US" i="1" dirty="0">
                <a:solidFill>
                  <a:schemeClr val="bg1"/>
                </a:solidFill>
                <a:latin typeface="Baskerville Old Face" pitchFamily="18" charset="0"/>
                <a:cs typeface="Aharoni" pitchFamily="2" charset="-79"/>
              </a:endParaRPr>
            </a:p>
          </p:txBody>
        </p:sp>
        <p:sp>
          <p:nvSpPr>
            <p:cNvPr id="26" name="TextBox 25"/>
            <p:cNvSpPr txBox="1"/>
            <p:nvPr/>
          </p:nvSpPr>
          <p:spPr>
            <a:xfrm rot="1992550">
              <a:off x="1733752" y="4851483"/>
              <a:ext cx="574196" cy="369332"/>
            </a:xfrm>
            <a:prstGeom prst="rect">
              <a:avLst/>
            </a:prstGeom>
            <a:noFill/>
          </p:spPr>
          <p:txBody>
            <a:bodyPr wrap="none" rtlCol="0">
              <a:spAutoFit/>
            </a:bodyPr>
            <a:lstStyle/>
            <a:p>
              <a:r>
                <a:rPr lang="en-US" i="1" dirty="0" smtClean="0">
                  <a:solidFill>
                    <a:schemeClr val="bg1"/>
                  </a:solidFill>
                  <a:latin typeface="Baskerville Old Face" pitchFamily="18" charset="0"/>
                  <a:cs typeface="Aharoni" pitchFamily="2" charset="-79"/>
                </a:rPr>
                <a:t>HIS</a:t>
              </a:r>
              <a:endParaRPr lang="en-US" i="1" dirty="0">
                <a:solidFill>
                  <a:schemeClr val="bg1"/>
                </a:solidFill>
                <a:latin typeface="Baskerville Old Face" pitchFamily="18" charset="0"/>
                <a:cs typeface="Aharoni" pitchFamily="2" charset="-79"/>
              </a:endParaRPr>
            </a:p>
          </p:txBody>
        </p:sp>
      </p:grpSp>
      <p:pic>
        <p:nvPicPr>
          <p:cNvPr id="20" name="Picture 3"/>
          <p:cNvPicPr>
            <a:picLocks noChangeAspect="1" noChangeArrowheads="1"/>
          </p:cNvPicPr>
          <p:nvPr/>
        </p:nvPicPr>
        <p:blipFill>
          <a:blip r:embed="rId4" cstate="screen"/>
          <a:srcRect/>
          <a:stretch>
            <a:fillRect/>
          </a:stretch>
        </p:blipFill>
        <p:spPr bwMode="auto">
          <a:xfrm>
            <a:off x="3047999" y="4363186"/>
            <a:ext cx="6051933" cy="2494814"/>
          </a:xfrm>
          <a:prstGeom prst="rect">
            <a:avLst/>
          </a:prstGeom>
          <a:noFill/>
          <a:ln w="9525">
            <a:noFill/>
            <a:miter lim="800000"/>
            <a:headEnd/>
            <a:tailEnd/>
          </a:ln>
        </p:spPr>
      </p:pic>
      <p:sp>
        <p:nvSpPr>
          <p:cNvPr id="19" name="TextBox 18"/>
          <p:cNvSpPr txBox="1"/>
          <p:nvPr/>
        </p:nvSpPr>
        <p:spPr>
          <a:xfrm>
            <a:off x="685800" y="3352800"/>
            <a:ext cx="7772400"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400" dirty="0" smtClean="0"/>
              <a:t>See “Documentation” Link on </a:t>
            </a:r>
            <a:r>
              <a:rPr lang="en-US" sz="2400" dirty="0" smtClean="0">
                <a:hlinkClick r:id="rId5" action="ppaction://hlinkfile"/>
              </a:rPr>
              <a:t>hydrodesktop.codeplex.com</a:t>
            </a:r>
            <a:r>
              <a:rPr lang="en-US" sz="2400" dirty="0" smtClean="0"/>
              <a:t> to learn how </a:t>
            </a:r>
            <a:r>
              <a:rPr lang="en-US" sz="2400" smtClean="0"/>
              <a:t>to write a plug-in. </a:t>
            </a:r>
            <a:endParaRPr lang="en-US"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oise_hydroModeler.jpg"/>
          <p:cNvPicPr>
            <a:picLocks noChangeAspect="1"/>
          </p:cNvPicPr>
          <p:nvPr/>
        </p:nvPicPr>
        <p:blipFill>
          <a:blip r:embed="rId3" cstate="screen"/>
          <a:stretch>
            <a:fillRect/>
          </a:stretch>
        </p:blipFill>
        <p:spPr>
          <a:xfrm>
            <a:off x="0" y="1371600"/>
            <a:ext cx="9140058" cy="5508434"/>
          </a:xfrm>
          <a:prstGeom prst="rect">
            <a:avLst/>
          </a:prstGeom>
        </p:spPr>
      </p:pic>
      <p:sp>
        <p:nvSpPr>
          <p:cNvPr id="2" name="Title 1"/>
          <p:cNvSpPr>
            <a:spLocks noGrp="1"/>
          </p:cNvSpPr>
          <p:nvPr>
            <p:ph type="title"/>
          </p:nvPr>
        </p:nvSpPr>
        <p:spPr>
          <a:xfrm>
            <a:off x="457200" y="0"/>
            <a:ext cx="8229600" cy="715962"/>
          </a:xfrm>
        </p:spPr>
        <p:txBody>
          <a:bodyPr>
            <a:normAutofit fontScale="90000"/>
          </a:bodyPr>
          <a:lstStyle/>
          <a:p>
            <a:r>
              <a:rPr lang="en-US" dirty="0" smtClean="0"/>
              <a:t>OpenMI </a:t>
            </a:r>
            <a:r>
              <a:rPr lang="en-US" dirty="0" err="1" smtClean="0"/>
              <a:t>HydroModeler</a:t>
            </a:r>
            <a:endParaRPr lang="en-US" dirty="0"/>
          </a:p>
        </p:txBody>
      </p:sp>
      <p:grpSp>
        <p:nvGrpSpPr>
          <p:cNvPr id="3" name="Group 2"/>
          <p:cNvGrpSpPr/>
          <p:nvPr/>
        </p:nvGrpSpPr>
        <p:grpSpPr>
          <a:xfrm>
            <a:off x="1600200" y="685800"/>
            <a:ext cx="7512210" cy="6172200"/>
            <a:chOff x="1600200" y="685800"/>
            <a:chExt cx="7512210" cy="6172200"/>
          </a:xfrm>
        </p:grpSpPr>
        <p:pic>
          <p:nvPicPr>
            <p:cNvPr id="5" name="Picture 115"/>
            <p:cNvPicPr>
              <a:picLocks noChangeAspect="1" noChangeArrowheads="1"/>
            </p:cNvPicPr>
            <p:nvPr/>
          </p:nvPicPr>
          <p:blipFill>
            <a:blip r:embed="rId4" cstate="screen"/>
            <a:srcRect/>
            <a:stretch>
              <a:fillRect/>
            </a:stretch>
          </p:blipFill>
          <p:spPr bwMode="auto">
            <a:xfrm>
              <a:off x="1600200" y="685800"/>
              <a:ext cx="7512210" cy="5029200"/>
            </a:xfrm>
            <a:prstGeom prst="rect">
              <a:avLst/>
            </a:prstGeom>
            <a:noFill/>
            <a:ln w="9525">
              <a:solidFill>
                <a:schemeClr val="tx1"/>
              </a:solidFill>
              <a:miter lim="800000"/>
              <a:headEnd/>
              <a:tailEnd/>
            </a:ln>
          </p:spPr>
        </p:pic>
        <p:pic>
          <p:nvPicPr>
            <p:cNvPr id="6" name="Picture 2"/>
            <p:cNvPicPr>
              <a:picLocks noChangeAspect="1" noChangeArrowheads="1"/>
            </p:cNvPicPr>
            <p:nvPr/>
          </p:nvPicPr>
          <p:blipFill>
            <a:blip r:embed="rId5" cstate="screen"/>
            <a:srcRect/>
            <a:stretch>
              <a:fillRect/>
            </a:stretch>
          </p:blipFill>
          <p:spPr bwMode="auto">
            <a:xfrm>
              <a:off x="5943600" y="5068830"/>
              <a:ext cx="3048000" cy="1789170"/>
            </a:xfrm>
            <a:prstGeom prst="rect">
              <a:avLst/>
            </a:prstGeom>
            <a:noFill/>
            <a:ln w="9525">
              <a:solidFill>
                <a:schemeClr val="tx1"/>
              </a:solid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5"/>
          <p:cNvSpPr>
            <a:spLocks noGrp="1"/>
          </p:cNvSpPr>
          <p:nvPr>
            <p:ph type="dt" sz="quarter" idx="10"/>
          </p:nvPr>
        </p:nvSpPr>
        <p:spPr/>
        <p:txBody>
          <a:bodyPr/>
          <a:lstStyle/>
          <a:p>
            <a:pPr>
              <a:defRPr/>
            </a:pPr>
            <a:fld id="{C79E4F7A-A7DA-4869-97E5-3EC1D9CB9021}" type="datetime1">
              <a:rPr lang="zh-CN" altLang="en-US"/>
              <a:pPr>
                <a:defRPr/>
              </a:pPr>
              <a:t>2010/9/20</a:t>
            </a:fld>
            <a:endParaRPr lang="zh-CN"/>
          </a:p>
        </p:txBody>
      </p:sp>
      <p:sp>
        <p:nvSpPr>
          <p:cNvPr id="5" name="Footer Placeholder 6"/>
          <p:cNvSpPr>
            <a:spLocks noGrp="1"/>
          </p:cNvSpPr>
          <p:nvPr>
            <p:ph type="ftr" sz="quarter" idx="11"/>
          </p:nvPr>
        </p:nvSpPr>
        <p:spPr/>
        <p:txBody>
          <a:bodyPr/>
          <a:lstStyle/>
          <a:p>
            <a:pPr>
              <a:defRPr/>
            </a:pPr>
            <a:r>
              <a:rPr lang="en-US" altLang="zh-CN" smtClean="0"/>
              <a:t>AWRA</a:t>
            </a:r>
            <a:endParaRPr lang="zh-CN" dirty="0"/>
          </a:p>
        </p:txBody>
      </p:sp>
      <p:sp>
        <p:nvSpPr>
          <p:cNvPr id="6" name="Slide Number Placeholder 7"/>
          <p:cNvSpPr>
            <a:spLocks noGrp="1"/>
          </p:cNvSpPr>
          <p:nvPr>
            <p:ph type="sldNum" sz="quarter" idx="12"/>
          </p:nvPr>
        </p:nvSpPr>
        <p:spPr/>
        <p:txBody>
          <a:bodyPr/>
          <a:lstStyle/>
          <a:p>
            <a:pPr>
              <a:defRPr/>
            </a:pPr>
            <a:fld id="{5A85FD2C-A945-4801-AF89-D2A5E8495775}" type="slidenum">
              <a:rPr lang="en-US"/>
              <a:pPr>
                <a:defRPr/>
              </a:pPr>
              <a:t>35</a:t>
            </a:fld>
            <a:endParaRPr lang="en-US"/>
          </a:p>
        </p:txBody>
      </p:sp>
      <p:sp>
        <p:nvSpPr>
          <p:cNvPr id="32773" name="Rectangle 2"/>
          <p:cNvSpPr>
            <a:spLocks noGrp="1" noChangeArrowheads="1"/>
          </p:cNvSpPr>
          <p:nvPr>
            <p:ph type="title"/>
          </p:nvPr>
        </p:nvSpPr>
        <p:spPr>
          <a:xfrm>
            <a:off x="0" y="228600"/>
            <a:ext cx="9144000" cy="504825"/>
          </a:xfrm>
        </p:spPr>
        <p:txBody>
          <a:bodyPr>
            <a:noAutofit/>
          </a:bodyPr>
          <a:lstStyle/>
          <a:p>
            <a:pPr eaLnBrk="1" hangingPunct="1"/>
            <a:r>
              <a:rPr lang="en-US" altLang="zh-CN" sz="3200" dirty="0" smtClean="0">
                <a:latin typeface="Tahoma" pitchFamily="34" charset="0"/>
                <a:ea typeface="宋体" pitchFamily="2" charset="-122"/>
              </a:rPr>
              <a:t>OLAP Data Cube Reanalysis and visualization:</a:t>
            </a:r>
            <a:endParaRPr lang="zh-CN" sz="3600" dirty="0" smtClean="0"/>
          </a:p>
        </p:txBody>
      </p:sp>
      <p:pic>
        <p:nvPicPr>
          <p:cNvPr id="7" name="Picture 6" descr="HydroAnalyzerInterface.jpg"/>
          <p:cNvPicPr preferRelativeResize="0">
            <a:picLocks/>
          </p:cNvPicPr>
          <p:nvPr/>
        </p:nvPicPr>
        <p:blipFill>
          <a:blip r:embed="rId2" cstate="screen"/>
          <a:stretch>
            <a:fillRect/>
          </a:stretch>
        </p:blipFill>
        <p:spPr>
          <a:xfrm>
            <a:off x="214282" y="787382"/>
            <a:ext cx="8686800" cy="54864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0" name="Picture 6" descr="http://www.r-project.org/screenshots/RAqua-scrshot1.jpg"/>
          <p:cNvPicPr>
            <a:picLocks noChangeAspect="1" noChangeArrowheads="1"/>
          </p:cNvPicPr>
          <p:nvPr/>
        </p:nvPicPr>
        <p:blipFill>
          <a:blip r:embed="rId2" cstate="screen"/>
          <a:srcRect/>
          <a:stretch>
            <a:fillRect/>
          </a:stretch>
        </p:blipFill>
        <p:spPr bwMode="auto">
          <a:xfrm>
            <a:off x="0" y="914400"/>
            <a:ext cx="9144000" cy="5943600"/>
          </a:xfrm>
          <a:prstGeom prst="rect">
            <a:avLst/>
          </a:prstGeom>
          <a:noFill/>
        </p:spPr>
      </p:pic>
      <p:sp>
        <p:nvSpPr>
          <p:cNvPr id="3" name="Title 1"/>
          <p:cNvSpPr txBox="1">
            <a:spLocks/>
          </p:cNvSpPr>
          <p:nvPr/>
        </p:nvSpPr>
        <p:spPr>
          <a:xfrm>
            <a:off x="457200" y="152400"/>
            <a:ext cx="8229600" cy="563562"/>
          </a:xfrm>
          <a:prstGeom prst="rect">
            <a:avLst/>
          </a:prstGeom>
        </p:spPr>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Integration with “R” Statistics Package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8068" name="Picture 4" descr="R logo"/>
          <p:cNvPicPr>
            <a:picLocks noChangeAspect="1" noChangeArrowheads="1"/>
          </p:cNvPicPr>
          <p:nvPr/>
        </p:nvPicPr>
        <p:blipFill>
          <a:blip r:embed="rId3" cstate="screen"/>
          <a:srcRect/>
          <a:stretch>
            <a:fillRect/>
          </a:stretch>
        </p:blipFill>
        <p:spPr bwMode="auto">
          <a:xfrm>
            <a:off x="0" y="0"/>
            <a:ext cx="952500" cy="7239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9144000" cy="1143000"/>
          </a:xfrm>
        </p:spPr>
        <p:txBody>
          <a:bodyPr>
            <a:normAutofit fontScale="90000"/>
          </a:bodyPr>
          <a:lstStyle/>
          <a:p>
            <a:r>
              <a:rPr lang="en-US" smtClean="0"/>
              <a:t>Future: Integrated </a:t>
            </a:r>
            <a:r>
              <a:rPr lang="en-US" dirty="0" smtClean="0"/>
              <a:t>Time Series Modeling + GIS Environment</a:t>
            </a:r>
          </a:p>
        </p:txBody>
      </p:sp>
      <p:sp>
        <p:nvSpPr>
          <p:cNvPr id="60419" name="Slide Number Placeholder 3"/>
          <p:cNvSpPr>
            <a:spLocks noGrp="1"/>
          </p:cNvSpPr>
          <p:nvPr>
            <p:ph type="sldNum" sz="quarter" idx="10"/>
          </p:nvPr>
        </p:nvSpPr>
        <p:spPr bwMode="auto">
          <a:xfrm>
            <a:off x="3984625" y="6362700"/>
            <a:ext cx="1092200" cy="457200"/>
          </a:xfrm>
          <a:noFill/>
          <a:ln>
            <a:miter lim="800000"/>
            <a:headEnd/>
            <a:tailEnd/>
          </a:ln>
        </p:spPr>
        <p:txBody>
          <a:bodyPr vert="horz" wrap="square" lIns="91440" tIns="45720" rIns="91440" bIns="45720" numCol="1" anchor="t" anchorCtr="0" compatLnSpc="1">
            <a:prstTxWarp prst="textNoShape">
              <a:avLst/>
            </a:prstTxWarp>
          </a:bodyPr>
          <a:lstStyle/>
          <a:p>
            <a:fld id="{D6BF6E56-DDB0-4309-BAA0-5A7297CAA40C}" type="slidenum">
              <a:rPr lang="en-US">
                <a:latin typeface="Arial" charset="0"/>
                <a:cs typeface="Arial" charset="0"/>
              </a:rPr>
              <a:pPr/>
              <a:t>37</a:t>
            </a:fld>
            <a:r>
              <a:rPr lang="en-US">
                <a:latin typeface="Arial" charset="0"/>
                <a:cs typeface="Arial" charset="0"/>
              </a:rPr>
              <a:t> of 29</a:t>
            </a:r>
          </a:p>
        </p:txBody>
      </p:sp>
      <p:pic>
        <p:nvPicPr>
          <p:cNvPr id="60420" name="Picture 2"/>
          <p:cNvPicPr>
            <a:picLocks noChangeAspect="1" noChangeArrowheads="1"/>
          </p:cNvPicPr>
          <p:nvPr/>
        </p:nvPicPr>
        <p:blipFill>
          <a:blip r:embed="rId3" cstate="screen"/>
          <a:srcRect/>
          <a:stretch>
            <a:fillRect/>
          </a:stretch>
        </p:blipFill>
        <p:spPr bwMode="auto">
          <a:xfrm>
            <a:off x="0" y="1143000"/>
            <a:ext cx="9144000" cy="5715000"/>
          </a:xfrm>
          <a:prstGeom prst="rect">
            <a:avLst/>
          </a:prstGeom>
          <a:noFill/>
          <a:ln w="9525">
            <a:noFill/>
            <a:miter lim="800000"/>
            <a:headEnd/>
            <a:tailEnd/>
          </a:ln>
        </p:spPr>
      </p:pic>
      <p:pic>
        <p:nvPicPr>
          <p:cNvPr id="60421" name="Picture 6" descr="greenville_streets.gif"/>
          <p:cNvPicPr>
            <a:picLocks noChangeAspect="1"/>
          </p:cNvPicPr>
          <p:nvPr/>
        </p:nvPicPr>
        <p:blipFill>
          <a:blip r:embed="rId4" cstate="screen"/>
          <a:srcRect/>
          <a:stretch>
            <a:fillRect/>
          </a:stretch>
        </p:blipFill>
        <p:spPr bwMode="auto">
          <a:xfrm>
            <a:off x="2286000" y="1666875"/>
            <a:ext cx="6451600" cy="4984750"/>
          </a:xfrm>
          <a:prstGeom prst="rect">
            <a:avLst/>
          </a:prstGeom>
          <a:noFill/>
          <a:ln w="9525">
            <a:noFill/>
            <a:miter lim="800000"/>
            <a:headEnd/>
            <a:tailEnd/>
          </a:ln>
        </p:spPr>
      </p:pic>
      <p:pic>
        <p:nvPicPr>
          <p:cNvPr id="60422" name="Picture 2"/>
          <p:cNvPicPr>
            <a:picLocks noChangeAspect="1" noChangeArrowheads="1"/>
          </p:cNvPicPr>
          <p:nvPr/>
        </p:nvPicPr>
        <p:blipFill>
          <a:blip r:embed="rId5" cstate="screen"/>
          <a:srcRect/>
          <a:stretch>
            <a:fillRect/>
          </a:stretch>
        </p:blipFill>
        <p:spPr bwMode="auto">
          <a:xfrm>
            <a:off x="0" y="1143000"/>
            <a:ext cx="6340348" cy="3962400"/>
          </a:xfrm>
          <a:prstGeom prst="rect">
            <a:avLst/>
          </a:prstGeom>
          <a:noFill/>
          <a:ln w="9525">
            <a:noFill/>
            <a:miter lim="800000"/>
            <a:headEnd/>
            <a:tailEnd/>
          </a:ln>
        </p:spPr>
      </p:pic>
      <p:sp>
        <p:nvSpPr>
          <p:cNvPr id="9" name="TextBox 8"/>
          <p:cNvSpPr txBox="1"/>
          <p:nvPr/>
        </p:nvSpPr>
        <p:spPr>
          <a:xfrm>
            <a:off x="6478588" y="6550025"/>
            <a:ext cx="2665412" cy="307975"/>
          </a:xfrm>
          <a:prstGeom prst="rect">
            <a:avLst/>
          </a:prstGeom>
          <a:noFill/>
        </p:spPr>
        <p:txBody>
          <a:bodyPr wrap="none">
            <a:spAutoFit/>
          </a:bodyPr>
          <a:lstStyle/>
          <a:p>
            <a:pPr>
              <a:defRPr/>
            </a:pPr>
            <a:r>
              <a:rPr lang="en-US" sz="1400" dirty="0">
                <a:solidFill>
                  <a:schemeClr val="bg1">
                    <a:lumMod val="50000"/>
                  </a:schemeClr>
                </a:solidFill>
              </a:rPr>
              <a:t>NOAA Coastal Services Center</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2209800"/>
            <a:ext cx="8763000" cy="1847850"/>
          </a:xfrm>
        </p:spPr>
        <p:txBody>
          <a:bodyPr>
            <a:normAutofit/>
          </a:bodyPr>
          <a:lstStyle/>
          <a:p>
            <a:r>
              <a:rPr lang="en-US" sz="3600" dirty="0" err="1"/>
              <a:t>HydroDesktop</a:t>
            </a:r>
            <a:r>
              <a:rPr lang="en-US" sz="3600" dirty="0"/>
              <a:t>: An Open Source GIS-Based Platform for </a:t>
            </a:r>
            <a:r>
              <a:rPr lang="en-US" sz="3600" dirty="0" smtClean="0"/>
              <a:t>Hydrologic</a:t>
            </a:r>
            <a:r>
              <a:rPr lang="en-US" sz="3600" dirty="0"/>
              <a:t> </a:t>
            </a:r>
            <a:r>
              <a:rPr lang="en-US" sz="3600" dirty="0" smtClean="0"/>
              <a:t>Data </a:t>
            </a:r>
            <a:r>
              <a:rPr lang="en-US" sz="3600" dirty="0"/>
              <a:t>Discovery, Visualization, and Analysis</a:t>
            </a:r>
          </a:p>
        </p:txBody>
      </p:sp>
      <p:sp>
        <p:nvSpPr>
          <p:cNvPr id="6" name="Subtitle 5"/>
          <p:cNvSpPr>
            <a:spLocks noGrp="1"/>
          </p:cNvSpPr>
          <p:nvPr>
            <p:ph type="subTitle" idx="1"/>
          </p:nvPr>
        </p:nvSpPr>
        <p:spPr>
          <a:xfrm>
            <a:off x="1409700" y="4267200"/>
            <a:ext cx="6400800" cy="1447800"/>
          </a:xfrm>
        </p:spPr>
        <p:txBody>
          <a:bodyPr>
            <a:normAutofit/>
          </a:bodyPr>
          <a:lstStyle/>
          <a:p>
            <a:r>
              <a:rPr lang="en-US" sz="2800" dirty="0" smtClean="0"/>
              <a:t>Daniel P. Ames, Ph.D. P.E.</a:t>
            </a:r>
          </a:p>
          <a:p>
            <a:r>
              <a:rPr lang="en-US" sz="2800" dirty="0" smtClean="0"/>
              <a:t>Idaho State University</a:t>
            </a:r>
          </a:p>
          <a:p>
            <a:r>
              <a:rPr lang="en-US" sz="1800" dirty="0" smtClean="0"/>
              <a:t>With </a:t>
            </a:r>
            <a:r>
              <a:rPr lang="en-US" sz="1800" dirty="0" err="1" smtClean="0"/>
              <a:t>Jiří</a:t>
            </a:r>
            <a:r>
              <a:rPr lang="en-US" sz="1800" dirty="0" smtClean="0"/>
              <a:t> </a:t>
            </a:r>
            <a:r>
              <a:rPr lang="en-US" sz="1800" dirty="0" err="1" smtClean="0"/>
              <a:t>Kadlec</a:t>
            </a:r>
            <a:r>
              <a:rPr lang="en-US" sz="1800" dirty="0" smtClean="0"/>
              <a:t>, Yang Cao, Dinesh Grover and many others… </a:t>
            </a:r>
            <a:endParaRPr lang="en-US" sz="2400" dirty="0" smtClean="0"/>
          </a:p>
          <a:p>
            <a:endParaRPr lang="en-US" sz="2400"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p:txBody>
      </p:sp>
      <p:pic>
        <p:nvPicPr>
          <p:cNvPr id="9" name="Picture 8" descr="geospatial software lab.jpg"/>
          <p:cNvPicPr>
            <a:picLocks noChangeAspect="1"/>
          </p:cNvPicPr>
          <p:nvPr/>
        </p:nvPicPr>
        <p:blipFill>
          <a:blip r:embed="rId2" cstate="screen"/>
          <a:srcRect/>
          <a:stretch>
            <a:fillRect/>
          </a:stretch>
        </p:blipFill>
        <p:spPr bwMode="auto">
          <a:xfrm>
            <a:off x="3002927" y="5638800"/>
            <a:ext cx="3214346" cy="990600"/>
          </a:xfrm>
          <a:prstGeom prst="rect">
            <a:avLst/>
          </a:prstGeom>
          <a:noFill/>
          <a:ln w="9525">
            <a:noFill/>
            <a:miter lim="800000"/>
            <a:headEnd/>
            <a:tailEnd/>
          </a:ln>
        </p:spPr>
      </p:pic>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1295400" y="609600"/>
            <a:ext cx="6629400" cy="1285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404317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Point Water Observations Time Series</a:t>
            </a:r>
          </a:p>
        </p:txBody>
      </p:sp>
      <p:pic>
        <p:nvPicPr>
          <p:cNvPr id="14339" name="Picture 2"/>
          <p:cNvPicPr>
            <a:picLocks noChangeAspect="1" noChangeArrowheads="1"/>
          </p:cNvPicPr>
          <p:nvPr/>
        </p:nvPicPr>
        <p:blipFill>
          <a:blip r:embed="rId3" cstate="screen"/>
          <a:srcRect/>
          <a:stretch>
            <a:fillRect/>
          </a:stretch>
        </p:blipFill>
        <p:spPr bwMode="auto">
          <a:xfrm>
            <a:off x="3962400" y="2362200"/>
            <a:ext cx="4419600" cy="2657475"/>
          </a:xfrm>
          <a:prstGeom prst="rect">
            <a:avLst/>
          </a:prstGeom>
          <a:noFill/>
          <a:ln w="9525">
            <a:noFill/>
            <a:miter lim="800000"/>
            <a:headEnd/>
            <a:tailEnd/>
          </a:ln>
        </p:spPr>
      </p:pic>
      <p:pic>
        <p:nvPicPr>
          <p:cNvPr id="14340" name="Picture 5" descr="stream3"/>
          <p:cNvPicPr>
            <a:picLocks noChangeAspect="1" noChangeArrowheads="1"/>
          </p:cNvPicPr>
          <p:nvPr/>
        </p:nvPicPr>
        <p:blipFill>
          <a:blip r:embed="rId4" cstate="screen"/>
          <a:srcRect/>
          <a:stretch>
            <a:fillRect/>
          </a:stretch>
        </p:blipFill>
        <p:spPr bwMode="auto">
          <a:xfrm>
            <a:off x="1066800" y="2438400"/>
            <a:ext cx="2290763" cy="2895600"/>
          </a:xfrm>
          <a:prstGeom prst="rect">
            <a:avLst/>
          </a:prstGeom>
          <a:noFill/>
          <a:ln w="9525">
            <a:noFill/>
            <a:miter lim="800000"/>
            <a:headEnd/>
            <a:tailEnd/>
          </a:ln>
        </p:spPr>
      </p:pic>
      <p:sp>
        <p:nvSpPr>
          <p:cNvPr id="14341" name="TextBox 4"/>
          <p:cNvSpPr txBox="1">
            <a:spLocks noChangeArrowheads="1"/>
          </p:cNvSpPr>
          <p:nvPr/>
        </p:nvSpPr>
        <p:spPr bwMode="auto">
          <a:xfrm>
            <a:off x="685800" y="5448300"/>
            <a:ext cx="3241675"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point</a:t>
            </a:r>
            <a:r>
              <a:rPr lang="en-US" sz="2400">
                <a:latin typeface="Calibri" pitchFamily="34" charset="0"/>
              </a:rPr>
              <a:t> location in </a:t>
            </a:r>
            <a:r>
              <a:rPr lang="en-US" sz="2400">
                <a:solidFill>
                  <a:srgbClr val="FF0000"/>
                </a:solidFill>
                <a:latin typeface="Calibri" pitchFamily="34" charset="0"/>
              </a:rPr>
              <a:t>space</a:t>
            </a:r>
          </a:p>
        </p:txBody>
      </p:sp>
      <p:sp>
        <p:nvSpPr>
          <p:cNvPr id="14342" name="TextBox 5"/>
          <p:cNvSpPr txBox="1">
            <a:spLocks noChangeArrowheads="1"/>
          </p:cNvSpPr>
          <p:nvPr/>
        </p:nvSpPr>
        <p:spPr bwMode="auto">
          <a:xfrm>
            <a:off x="4800600" y="5448300"/>
            <a:ext cx="3282950"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series</a:t>
            </a:r>
            <a:r>
              <a:rPr lang="en-US" sz="2400">
                <a:latin typeface="Calibri" pitchFamily="34" charset="0"/>
              </a:rPr>
              <a:t> of values in </a:t>
            </a:r>
            <a:r>
              <a:rPr lang="en-US" sz="2400">
                <a:solidFill>
                  <a:srgbClr val="FF0000"/>
                </a:solidFill>
                <a:latin typeface="Calibri" pitchFamily="34" charset="0"/>
              </a:rPr>
              <a:t>time</a:t>
            </a:r>
          </a:p>
        </p:txBody>
      </p:sp>
    </p:spTree>
    <p:extLst>
      <p:ext uri="{BB962C8B-B14F-4D97-AF65-F5344CB8AC3E}">
        <p14:creationId xmlns:p14="http://schemas.microsoft.com/office/powerpoint/2010/main" xmlns="" val="198445908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229600" cy="914400"/>
          </a:xfrm>
        </p:spPr>
        <p:txBody>
          <a:bodyPr>
            <a:normAutofit/>
          </a:bodyPr>
          <a:lstStyle/>
          <a:p>
            <a:pPr eaLnBrk="1" hangingPunct="1"/>
            <a:r>
              <a:rPr lang="en-US" sz="3600" b="1" dirty="0" smtClean="0">
                <a:solidFill>
                  <a:schemeClr val="accent1"/>
                </a:solidFill>
              </a:rPr>
              <a:t>The Data Cube </a:t>
            </a:r>
            <a:r>
              <a:rPr lang="en-US" sz="3600" b="1" dirty="0" smtClean="0"/>
              <a:t>– “what-where-when”</a:t>
            </a:r>
          </a:p>
        </p:txBody>
      </p:sp>
      <p:cxnSp>
        <p:nvCxnSpPr>
          <p:cNvPr id="4" name="Straight Arrow Connector 3"/>
          <p:cNvCxnSpPr/>
          <p:nvPr/>
        </p:nvCxnSpPr>
        <p:spPr>
          <a:xfrm rot="5400000" flipH="1" flipV="1">
            <a:off x="2255837" y="2900363"/>
            <a:ext cx="3363913"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1981200" y="4581525"/>
            <a:ext cx="1957388" cy="173355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938588" y="4581525"/>
            <a:ext cx="3230562"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06" name="TextBox 6"/>
          <p:cNvSpPr txBox="1">
            <a:spLocks noChangeArrowheads="1"/>
          </p:cNvSpPr>
          <p:nvPr/>
        </p:nvSpPr>
        <p:spPr bwMode="auto">
          <a:xfrm>
            <a:off x="6091238" y="4684713"/>
            <a:ext cx="1206500" cy="460375"/>
          </a:xfrm>
          <a:prstGeom prst="rect">
            <a:avLst/>
          </a:prstGeom>
          <a:noFill/>
          <a:ln w="9525">
            <a:noFill/>
            <a:miter lim="800000"/>
            <a:headEnd/>
            <a:tailEnd/>
          </a:ln>
        </p:spPr>
        <p:txBody>
          <a:bodyPr wrap="none">
            <a:spAutoFit/>
          </a:bodyPr>
          <a:lstStyle/>
          <a:p>
            <a:r>
              <a:rPr lang="en-US" sz="2400">
                <a:latin typeface="Calibri" pitchFamily="34" charset="0"/>
              </a:rPr>
              <a:t>Space, S</a:t>
            </a:r>
          </a:p>
        </p:txBody>
      </p:sp>
      <p:sp>
        <p:nvSpPr>
          <p:cNvPr id="25607" name="TextBox 7"/>
          <p:cNvSpPr txBox="1">
            <a:spLocks noChangeArrowheads="1"/>
          </p:cNvSpPr>
          <p:nvPr/>
        </p:nvSpPr>
        <p:spPr bwMode="auto">
          <a:xfrm>
            <a:off x="4037013" y="1320800"/>
            <a:ext cx="1101725" cy="461963"/>
          </a:xfrm>
          <a:prstGeom prst="rect">
            <a:avLst/>
          </a:prstGeom>
          <a:noFill/>
          <a:ln w="9525">
            <a:noFill/>
            <a:miter lim="800000"/>
            <a:headEnd/>
            <a:tailEnd/>
          </a:ln>
        </p:spPr>
        <p:txBody>
          <a:bodyPr wrap="none">
            <a:spAutoFit/>
          </a:bodyPr>
          <a:lstStyle/>
          <a:p>
            <a:r>
              <a:rPr lang="en-US" sz="2400">
                <a:latin typeface="Calibri" pitchFamily="34" charset="0"/>
              </a:rPr>
              <a:t>Time, T</a:t>
            </a:r>
          </a:p>
        </p:txBody>
      </p:sp>
      <p:sp>
        <p:nvSpPr>
          <p:cNvPr id="25608" name="TextBox 8"/>
          <p:cNvSpPr txBox="1">
            <a:spLocks noChangeArrowheads="1"/>
          </p:cNvSpPr>
          <p:nvPr/>
        </p:nvSpPr>
        <p:spPr bwMode="auto">
          <a:xfrm>
            <a:off x="2274888" y="5907088"/>
            <a:ext cx="1641475" cy="461962"/>
          </a:xfrm>
          <a:prstGeom prst="rect">
            <a:avLst/>
          </a:prstGeom>
          <a:noFill/>
          <a:ln w="9525">
            <a:noFill/>
            <a:miter lim="800000"/>
            <a:headEnd/>
            <a:tailEnd/>
          </a:ln>
        </p:spPr>
        <p:txBody>
          <a:bodyPr wrap="none">
            <a:spAutoFit/>
          </a:bodyPr>
          <a:lstStyle/>
          <a:p>
            <a:r>
              <a:rPr lang="en-US" sz="2400">
                <a:latin typeface="Calibri" pitchFamily="34" charset="0"/>
              </a:rPr>
              <a:t>Variables, V</a:t>
            </a:r>
          </a:p>
        </p:txBody>
      </p:sp>
      <p:cxnSp>
        <p:nvCxnSpPr>
          <p:cNvPr id="10" name="Straight Connector 9"/>
          <p:cNvCxnSpPr/>
          <p:nvPr/>
        </p:nvCxnSpPr>
        <p:spPr>
          <a:xfrm rot="5400000" flipH="1" flipV="1">
            <a:off x="4722019" y="3737769"/>
            <a:ext cx="1731963" cy="31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20955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7592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60688" y="3665538"/>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38588" y="2849563"/>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60688" y="5397500"/>
            <a:ext cx="1663700" cy="158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9606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6243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624388" y="4581525"/>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618" name="TextBox 18"/>
          <p:cNvSpPr txBox="1">
            <a:spLocks noChangeArrowheads="1"/>
          </p:cNvSpPr>
          <p:nvPr/>
        </p:nvSpPr>
        <p:spPr bwMode="auto">
          <a:xfrm>
            <a:off x="5602288" y="4071938"/>
            <a:ext cx="304800" cy="461962"/>
          </a:xfrm>
          <a:prstGeom prst="rect">
            <a:avLst/>
          </a:prstGeom>
          <a:noFill/>
          <a:ln w="9525">
            <a:noFill/>
            <a:miter lim="800000"/>
            <a:headEnd/>
            <a:tailEnd/>
          </a:ln>
        </p:spPr>
        <p:txBody>
          <a:bodyPr wrap="none">
            <a:spAutoFit/>
          </a:bodyPr>
          <a:lstStyle/>
          <a:p>
            <a:r>
              <a:rPr lang="en-US" sz="2400" dirty="0">
                <a:latin typeface="Calibri" pitchFamily="34" charset="0"/>
              </a:rPr>
              <a:t>s</a:t>
            </a:r>
          </a:p>
        </p:txBody>
      </p:sp>
      <p:sp>
        <p:nvSpPr>
          <p:cNvPr id="20" name="Oval 19"/>
          <p:cNvSpPr/>
          <p:nvPr/>
        </p:nvSpPr>
        <p:spPr>
          <a:xfrm>
            <a:off x="5503863" y="4479925"/>
            <a:ext cx="196850" cy="204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0" name="TextBox 20"/>
          <p:cNvSpPr txBox="1">
            <a:spLocks noChangeArrowheads="1"/>
          </p:cNvSpPr>
          <p:nvPr/>
        </p:nvSpPr>
        <p:spPr bwMode="auto">
          <a:xfrm>
            <a:off x="3938588" y="2351088"/>
            <a:ext cx="287337" cy="461962"/>
          </a:xfrm>
          <a:prstGeom prst="rect">
            <a:avLst/>
          </a:prstGeom>
          <a:noFill/>
          <a:ln w="9525">
            <a:noFill/>
            <a:miter lim="800000"/>
            <a:headEnd/>
            <a:tailEnd/>
          </a:ln>
        </p:spPr>
        <p:txBody>
          <a:bodyPr wrap="none">
            <a:spAutoFit/>
          </a:bodyPr>
          <a:lstStyle/>
          <a:p>
            <a:r>
              <a:rPr lang="en-US" sz="2400">
                <a:latin typeface="Calibri" pitchFamily="34" charset="0"/>
              </a:rPr>
              <a:t>t</a:t>
            </a:r>
          </a:p>
        </p:txBody>
      </p:sp>
      <p:sp>
        <p:nvSpPr>
          <p:cNvPr id="22" name="Oval 21"/>
          <p:cNvSpPr/>
          <p:nvPr/>
        </p:nvSpPr>
        <p:spPr>
          <a:xfrm>
            <a:off x="3840163" y="2759075"/>
            <a:ext cx="19685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2" name="TextBox 22"/>
          <p:cNvSpPr txBox="1">
            <a:spLocks noChangeArrowheads="1"/>
          </p:cNvSpPr>
          <p:nvPr/>
        </p:nvSpPr>
        <p:spPr bwMode="auto">
          <a:xfrm>
            <a:off x="2470150" y="4887913"/>
            <a:ext cx="406400" cy="461962"/>
          </a:xfrm>
          <a:prstGeom prst="rect">
            <a:avLst/>
          </a:prstGeom>
          <a:noFill/>
          <a:ln w="9525">
            <a:noFill/>
            <a:miter lim="800000"/>
            <a:headEnd/>
            <a:tailEnd/>
          </a:ln>
        </p:spPr>
        <p:txBody>
          <a:bodyPr wrap="none">
            <a:spAutoFit/>
          </a:bodyPr>
          <a:lstStyle/>
          <a:p>
            <a:r>
              <a:rPr lang="en-US" sz="2400" dirty="0" smtClean="0">
                <a:latin typeface="Calibri" pitchFamily="34" charset="0"/>
              </a:rPr>
              <a:t>V</a:t>
            </a:r>
            <a:r>
              <a:rPr lang="en-US" sz="2400" baseline="-25000" dirty="0" smtClean="0">
                <a:latin typeface="Calibri" pitchFamily="34" charset="0"/>
              </a:rPr>
              <a:t>i</a:t>
            </a:r>
            <a:endParaRPr lang="en-US" sz="2400" baseline="-25000" dirty="0">
              <a:latin typeface="Calibri" pitchFamily="34" charset="0"/>
            </a:endParaRPr>
          </a:p>
        </p:txBody>
      </p:sp>
      <p:sp>
        <p:nvSpPr>
          <p:cNvPr id="24" name="Oval 23"/>
          <p:cNvSpPr/>
          <p:nvPr/>
        </p:nvSpPr>
        <p:spPr>
          <a:xfrm>
            <a:off x="2862263" y="5295900"/>
            <a:ext cx="195262"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4" name="TextBox 24"/>
          <p:cNvSpPr txBox="1">
            <a:spLocks noChangeArrowheads="1"/>
          </p:cNvSpPr>
          <p:nvPr/>
        </p:nvSpPr>
        <p:spPr bwMode="auto">
          <a:xfrm>
            <a:off x="4741863" y="3460750"/>
            <a:ext cx="373820" cy="461665"/>
          </a:xfrm>
          <a:prstGeom prst="rect">
            <a:avLst/>
          </a:prstGeom>
          <a:noFill/>
          <a:ln w="9525">
            <a:noFill/>
            <a:miter lim="800000"/>
            <a:headEnd/>
            <a:tailEnd/>
          </a:ln>
        </p:spPr>
        <p:txBody>
          <a:bodyPr wrap="none">
            <a:spAutoFit/>
          </a:bodyPr>
          <a:lstStyle/>
          <a:p>
            <a:r>
              <a:rPr lang="en-US" sz="2400" dirty="0" smtClean="0">
                <a:latin typeface="Calibri" pitchFamily="34" charset="0"/>
              </a:rPr>
              <a:t>D</a:t>
            </a:r>
            <a:endParaRPr lang="en-US" sz="2400" dirty="0">
              <a:latin typeface="Calibri" pitchFamily="34" charset="0"/>
            </a:endParaRPr>
          </a:p>
        </p:txBody>
      </p:sp>
      <p:sp>
        <p:nvSpPr>
          <p:cNvPr id="26" name="Oval 25"/>
          <p:cNvSpPr/>
          <p:nvPr/>
        </p:nvSpPr>
        <p:spPr>
          <a:xfrm>
            <a:off x="4525963" y="3562350"/>
            <a:ext cx="195262" cy="2047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6" name="TextBox 26"/>
          <p:cNvSpPr txBox="1">
            <a:spLocks noChangeArrowheads="1"/>
          </p:cNvSpPr>
          <p:nvPr/>
        </p:nvSpPr>
        <p:spPr bwMode="auto">
          <a:xfrm>
            <a:off x="6248400" y="3962400"/>
            <a:ext cx="1316642" cy="461665"/>
          </a:xfrm>
          <a:prstGeom prst="rect">
            <a:avLst/>
          </a:prstGeom>
          <a:noFill/>
          <a:ln w="9525">
            <a:noFill/>
            <a:miter lim="800000"/>
            <a:headEnd/>
            <a:tailEnd/>
          </a:ln>
        </p:spPr>
        <p:txBody>
          <a:bodyPr wrap="none">
            <a:spAutoFit/>
          </a:bodyPr>
          <a:lstStyle/>
          <a:p>
            <a:r>
              <a:rPr lang="en-US" sz="2400" b="1" dirty="0">
                <a:latin typeface="Calibri" pitchFamily="34" charset="0"/>
              </a:rPr>
              <a:t>“Where”</a:t>
            </a:r>
          </a:p>
        </p:txBody>
      </p:sp>
      <p:sp>
        <p:nvSpPr>
          <p:cNvPr id="25627" name="TextBox 27"/>
          <p:cNvSpPr txBox="1">
            <a:spLocks noChangeArrowheads="1"/>
          </p:cNvSpPr>
          <p:nvPr/>
        </p:nvSpPr>
        <p:spPr bwMode="auto">
          <a:xfrm>
            <a:off x="1447800" y="5181600"/>
            <a:ext cx="1165191" cy="461665"/>
          </a:xfrm>
          <a:prstGeom prst="rect">
            <a:avLst/>
          </a:prstGeom>
          <a:noFill/>
          <a:ln w="9525">
            <a:noFill/>
            <a:miter lim="800000"/>
            <a:headEnd/>
            <a:tailEnd/>
          </a:ln>
        </p:spPr>
        <p:txBody>
          <a:bodyPr wrap="none">
            <a:spAutoFit/>
          </a:bodyPr>
          <a:lstStyle/>
          <a:p>
            <a:r>
              <a:rPr lang="en-US" sz="2400" b="1" dirty="0">
                <a:latin typeface="Calibri" pitchFamily="34" charset="0"/>
              </a:rPr>
              <a:t>“What”</a:t>
            </a:r>
          </a:p>
        </p:txBody>
      </p:sp>
      <p:sp>
        <p:nvSpPr>
          <p:cNvPr id="25628" name="TextBox 28"/>
          <p:cNvSpPr txBox="1">
            <a:spLocks noChangeArrowheads="1"/>
          </p:cNvSpPr>
          <p:nvPr/>
        </p:nvSpPr>
        <p:spPr bwMode="auto">
          <a:xfrm>
            <a:off x="2590800" y="1752600"/>
            <a:ext cx="1220719" cy="461665"/>
          </a:xfrm>
          <a:prstGeom prst="rect">
            <a:avLst/>
          </a:prstGeom>
          <a:noFill/>
          <a:ln w="9525">
            <a:noFill/>
            <a:miter lim="800000"/>
            <a:headEnd/>
            <a:tailEnd/>
          </a:ln>
        </p:spPr>
        <p:txBody>
          <a:bodyPr wrap="none">
            <a:spAutoFit/>
          </a:bodyPr>
          <a:lstStyle/>
          <a:p>
            <a:r>
              <a:rPr lang="en-US" sz="2400" b="1" dirty="0">
                <a:latin typeface="Calibri" pitchFamily="34" charset="0"/>
              </a:rPr>
              <a:t>“When”</a:t>
            </a:r>
          </a:p>
        </p:txBody>
      </p:sp>
      <p:sp>
        <p:nvSpPr>
          <p:cNvPr id="25629" name="TextBox 29"/>
          <p:cNvSpPr txBox="1">
            <a:spLocks noChangeArrowheads="1"/>
          </p:cNvSpPr>
          <p:nvPr/>
        </p:nvSpPr>
        <p:spPr bwMode="auto">
          <a:xfrm>
            <a:off x="6324600" y="2590800"/>
            <a:ext cx="1722438" cy="461963"/>
          </a:xfrm>
          <a:prstGeom prst="rect">
            <a:avLst/>
          </a:prstGeom>
          <a:noFill/>
          <a:ln w="9525">
            <a:noFill/>
            <a:miter lim="800000"/>
            <a:headEnd/>
            <a:tailEnd/>
          </a:ln>
        </p:spPr>
        <p:txBody>
          <a:bodyPr wrap="none">
            <a:spAutoFit/>
          </a:bodyPr>
          <a:lstStyle/>
          <a:p>
            <a:r>
              <a:rPr lang="en-US" sz="2400">
                <a:latin typeface="Calibri" pitchFamily="34" charset="0"/>
              </a:rPr>
              <a:t>A data value</a:t>
            </a:r>
          </a:p>
        </p:txBody>
      </p:sp>
      <p:cxnSp>
        <p:nvCxnSpPr>
          <p:cNvPr id="32" name="Straight Arrow Connector 31"/>
          <p:cNvCxnSpPr>
            <a:stCxn id="25629" idx="1"/>
            <a:endCxn id="26" idx="7"/>
          </p:cNvCxnSpPr>
          <p:nvPr/>
        </p:nvCxnSpPr>
        <p:spPr>
          <a:xfrm rot="10800000" flipV="1">
            <a:off x="4692650" y="2820988"/>
            <a:ext cx="1631950" cy="771525"/>
          </a:xfrm>
          <a:prstGeom prst="straightConnector1">
            <a:avLst/>
          </a:prstGeom>
          <a:ln w="254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73127" y="3790890"/>
            <a:ext cx="508473" cy="400110"/>
          </a:xfrm>
          <a:prstGeom prst="rect">
            <a:avLst/>
          </a:prstGeom>
          <a:noFill/>
        </p:spPr>
        <p:txBody>
          <a:bodyPr wrap="none" rtlCol="0">
            <a:spAutoFit/>
          </a:bodyPr>
          <a:lstStyle/>
          <a:p>
            <a:r>
              <a:rPr lang="en-US" sz="2000" i="1" dirty="0" smtClean="0">
                <a:solidFill>
                  <a:schemeClr val="accent6">
                    <a:lumMod val="75000"/>
                  </a:schemeClr>
                </a:solidFill>
              </a:rPr>
              <a:t>4.2</a:t>
            </a:r>
            <a:endParaRPr lang="en-US" sz="2000" i="1" dirty="0">
              <a:solidFill>
                <a:schemeClr val="accent6">
                  <a:lumMod val="75000"/>
                </a:schemeClr>
              </a:solidFill>
            </a:endParaRPr>
          </a:p>
        </p:txBody>
      </p:sp>
      <p:sp>
        <p:nvSpPr>
          <p:cNvPr id="33" name="TextBox 32"/>
          <p:cNvSpPr txBox="1"/>
          <p:nvPr/>
        </p:nvSpPr>
        <p:spPr>
          <a:xfrm>
            <a:off x="5251641" y="4648200"/>
            <a:ext cx="768159" cy="707886"/>
          </a:xfrm>
          <a:prstGeom prst="rect">
            <a:avLst/>
          </a:prstGeom>
          <a:noFill/>
        </p:spPr>
        <p:txBody>
          <a:bodyPr wrap="none" rtlCol="0">
            <a:spAutoFit/>
          </a:bodyPr>
          <a:lstStyle/>
          <a:p>
            <a:pPr algn="ctr"/>
            <a:r>
              <a:rPr lang="en-US" sz="2000" i="1" dirty="0" smtClean="0">
                <a:solidFill>
                  <a:schemeClr val="accent6">
                    <a:lumMod val="75000"/>
                  </a:schemeClr>
                </a:solidFill>
              </a:rPr>
              <a:t>Cane</a:t>
            </a:r>
          </a:p>
          <a:p>
            <a:pPr algn="ctr"/>
            <a:r>
              <a:rPr lang="en-US" sz="2000" i="1" dirty="0" smtClean="0">
                <a:solidFill>
                  <a:schemeClr val="accent6">
                    <a:lumMod val="75000"/>
                  </a:schemeClr>
                </a:solidFill>
              </a:rPr>
              <a:t>Creek</a:t>
            </a:r>
            <a:endParaRPr lang="en-US" sz="2000" i="1" dirty="0">
              <a:solidFill>
                <a:schemeClr val="accent6">
                  <a:lumMod val="75000"/>
                </a:schemeClr>
              </a:solidFill>
            </a:endParaRPr>
          </a:p>
        </p:txBody>
      </p:sp>
      <p:sp>
        <p:nvSpPr>
          <p:cNvPr id="34" name="TextBox 33"/>
          <p:cNvSpPr txBox="1"/>
          <p:nvPr/>
        </p:nvSpPr>
        <p:spPr>
          <a:xfrm>
            <a:off x="3962400" y="2819400"/>
            <a:ext cx="1162498" cy="400110"/>
          </a:xfrm>
          <a:prstGeom prst="rect">
            <a:avLst/>
          </a:prstGeom>
          <a:noFill/>
        </p:spPr>
        <p:txBody>
          <a:bodyPr wrap="none" rtlCol="0">
            <a:spAutoFit/>
          </a:bodyPr>
          <a:lstStyle/>
          <a:p>
            <a:r>
              <a:rPr lang="en-US" sz="2000" i="1" dirty="0" smtClean="0">
                <a:solidFill>
                  <a:schemeClr val="accent6">
                    <a:lumMod val="75000"/>
                  </a:schemeClr>
                </a:solidFill>
              </a:rPr>
              <a:t>3/4/2007</a:t>
            </a:r>
            <a:endParaRPr lang="en-US" sz="2000" i="1" dirty="0">
              <a:solidFill>
                <a:schemeClr val="accent6">
                  <a:lumMod val="75000"/>
                </a:schemeClr>
              </a:solidFill>
            </a:endParaRPr>
          </a:p>
        </p:txBody>
      </p:sp>
      <p:sp>
        <p:nvSpPr>
          <p:cNvPr id="35" name="TextBox 34"/>
          <p:cNvSpPr txBox="1"/>
          <p:nvPr/>
        </p:nvSpPr>
        <p:spPr>
          <a:xfrm>
            <a:off x="2971800" y="5334000"/>
            <a:ext cx="1382430" cy="400110"/>
          </a:xfrm>
          <a:prstGeom prst="rect">
            <a:avLst/>
          </a:prstGeom>
          <a:noFill/>
        </p:spPr>
        <p:txBody>
          <a:bodyPr wrap="none" rtlCol="0">
            <a:spAutoFit/>
          </a:bodyPr>
          <a:lstStyle/>
          <a:p>
            <a:r>
              <a:rPr lang="en-US" sz="2000" i="1" dirty="0" smtClean="0">
                <a:solidFill>
                  <a:schemeClr val="accent6">
                    <a:lumMod val="75000"/>
                  </a:schemeClr>
                </a:solidFill>
              </a:rPr>
              <a:t>Streamflow</a:t>
            </a:r>
            <a:endParaRPr lang="en-US" sz="2000" i="1" dirty="0">
              <a:solidFill>
                <a:schemeClr val="accent6">
                  <a:lumMod val="75000"/>
                </a:schemeClr>
              </a:solidFill>
            </a:endParaRPr>
          </a:p>
        </p:txBody>
      </p:sp>
    </p:spTree>
    <p:extLst>
      <p:ext uri="{BB962C8B-B14F-4D97-AF65-F5344CB8AC3E}">
        <p14:creationId xmlns:p14="http://schemas.microsoft.com/office/powerpoint/2010/main" xmlns="" val="163600477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r>
              <a:rPr lang="en-US" smtClean="0"/>
              <a:t>Observations Data Model</a:t>
            </a:r>
          </a:p>
        </p:txBody>
      </p:sp>
      <p:pic>
        <p:nvPicPr>
          <p:cNvPr id="19459" name="Picture 2"/>
          <p:cNvPicPr>
            <a:picLocks noChangeAspect="1" noChangeArrowheads="1"/>
          </p:cNvPicPr>
          <p:nvPr/>
        </p:nvPicPr>
        <p:blipFill>
          <a:blip r:embed="rId3" cstate="screen"/>
          <a:srcRect/>
          <a:stretch>
            <a:fillRect/>
          </a:stretch>
        </p:blipFill>
        <p:spPr bwMode="auto">
          <a:xfrm>
            <a:off x="609600" y="990600"/>
            <a:ext cx="8077200" cy="5180013"/>
          </a:xfrm>
          <a:prstGeom prst="rect">
            <a:avLst/>
          </a:prstGeom>
          <a:noFill/>
          <a:ln w="9525">
            <a:noFill/>
            <a:miter lim="800000"/>
            <a:headEnd/>
            <a:tailEnd/>
          </a:ln>
        </p:spPr>
      </p:pic>
      <p:sp>
        <p:nvSpPr>
          <p:cNvPr id="19460" name="Rectangle 3"/>
          <p:cNvSpPr>
            <a:spLocks noChangeArrowheads="1"/>
          </p:cNvSpPr>
          <p:nvPr/>
        </p:nvSpPr>
        <p:spPr bwMode="auto">
          <a:xfrm>
            <a:off x="685800" y="6119813"/>
            <a:ext cx="7924800" cy="522287"/>
          </a:xfrm>
          <a:prstGeom prst="rect">
            <a:avLst/>
          </a:prstGeom>
          <a:noFill/>
          <a:ln w="9525">
            <a:noFill/>
            <a:miter lim="800000"/>
            <a:headEnd/>
            <a:tailEnd/>
          </a:ln>
        </p:spPr>
        <p:txBody>
          <a:bodyPr>
            <a:spAutoFit/>
          </a:bodyPr>
          <a:lstStyle/>
          <a:p>
            <a:r>
              <a:rPr lang="en-US" sz="1400" dirty="0">
                <a:latin typeface="Calibri" pitchFamily="34" charset="0"/>
              </a:rPr>
              <a:t>Horsburgh, J. S., D. G. Tarboton, D. R. Maidment and I. Zaslavsky, (2008), "A Relational Model for Environmental and Water Resources Data," Water </a:t>
            </a:r>
            <a:r>
              <a:rPr lang="en-US" sz="1400" dirty="0" err="1">
                <a:latin typeface="Calibri" pitchFamily="34" charset="0"/>
              </a:rPr>
              <a:t>Resour</a:t>
            </a:r>
            <a:r>
              <a:rPr lang="en-US" sz="1400" dirty="0">
                <a:latin typeface="Calibri" pitchFamily="34" charset="0"/>
              </a:rPr>
              <a:t>. Res., 44: W05406, doi:10.1029/2007WR006392.</a:t>
            </a:r>
          </a:p>
        </p:txBody>
      </p:sp>
      <p:sp>
        <p:nvSpPr>
          <p:cNvPr id="5" name="Rectangle 4"/>
          <p:cNvSpPr/>
          <p:nvPr/>
        </p:nvSpPr>
        <p:spPr>
          <a:xfrm>
            <a:off x="3657600" y="2514600"/>
            <a:ext cx="990600" cy="1495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Box 5"/>
          <p:cNvSpPr txBox="1"/>
          <p:nvPr/>
        </p:nvSpPr>
        <p:spPr>
          <a:xfrm>
            <a:off x="4800600" y="2678668"/>
            <a:ext cx="1747658"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Values and Time</a:t>
            </a:r>
            <a:endParaRPr lang="en-US" b="1" dirty="0">
              <a:solidFill>
                <a:schemeClr val="accent1"/>
              </a:solidFill>
            </a:endParaRPr>
          </a:p>
        </p:txBody>
      </p:sp>
      <p:sp>
        <p:nvSpPr>
          <p:cNvPr id="7" name="Rectangle 6"/>
          <p:cNvSpPr/>
          <p:nvPr/>
        </p:nvSpPr>
        <p:spPr>
          <a:xfrm>
            <a:off x="1981200" y="4191001"/>
            <a:ext cx="762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2902430" y="4572000"/>
            <a:ext cx="1059970"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Variables</a:t>
            </a:r>
            <a:endParaRPr lang="en-US" b="1" dirty="0">
              <a:solidFill>
                <a:schemeClr val="accent1"/>
              </a:solidFill>
            </a:endParaRPr>
          </a:p>
        </p:txBody>
      </p:sp>
      <p:sp>
        <p:nvSpPr>
          <p:cNvPr id="9" name="Rectangle 8"/>
          <p:cNvSpPr/>
          <p:nvPr/>
        </p:nvSpPr>
        <p:spPr>
          <a:xfrm>
            <a:off x="2209800" y="1295400"/>
            <a:ext cx="838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3131030" y="1676399"/>
            <a:ext cx="633891"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Sites</a:t>
            </a:r>
            <a:endParaRPr lang="en-US" b="1" dirty="0">
              <a:solidFill>
                <a:schemeClr val="accent1"/>
              </a:solidFill>
            </a:endParaRPr>
          </a:p>
        </p:txBody>
      </p:sp>
    </p:spTree>
    <p:extLst>
      <p:ext uri="{BB962C8B-B14F-4D97-AF65-F5344CB8AC3E}">
        <p14:creationId xmlns:p14="http://schemas.microsoft.com/office/powerpoint/2010/main" xmlns="" val="28879516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838200" y="2133600"/>
            <a:ext cx="2438400" cy="3733800"/>
            <a:chOff x="838200" y="2133600"/>
            <a:chExt cx="2438400" cy="3733800"/>
          </a:xfrm>
        </p:grpSpPr>
        <p:pic>
          <p:nvPicPr>
            <p:cNvPr id="18458" name="Picture 25"/>
            <p:cNvPicPr>
              <a:picLocks noChangeAspect="1" noChangeArrowheads="1"/>
            </p:cNvPicPr>
            <p:nvPr/>
          </p:nvPicPr>
          <p:blipFill>
            <a:blip r:embed="rId3" cstate="screen"/>
            <a:srcRect/>
            <a:stretch>
              <a:fillRect/>
            </a:stretch>
          </p:blipFill>
          <p:spPr bwMode="auto">
            <a:xfrm>
              <a:off x="838200" y="2133600"/>
              <a:ext cx="2438400" cy="3733800"/>
            </a:xfrm>
            <a:prstGeom prst="rect">
              <a:avLst/>
            </a:prstGeom>
            <a:noFill/>
            <a:ln w="0">
              <a:noFill/>
              <a:miter lim="800000"/>
              <a:headEnd/>
              <a:tailEnd/>
            </a:ln>
          </p:spPr>
        </p:pic>
        <p:sp>
          <p:nvSpPr>
            <p:cNvPr id="32" name="Rectangle 31"/>
            <p:cNvSpPr/>
            <p:nvPr/>
          </p:nvSpPr>
          <p:spPr>
            <a:xfrm>
              <a:off x="838200" y="2133600"/>
              <a:ext cx="2257425" cy="36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434" name="Title 1"/>
          <p:cNvSpPr>
            <a:spLocks noGrp="1"/>
          </p:cNvSpPr>
          <p:nvPr>
            <p:ph type="title"/>
          </p:nvPr>
        </p:nvSpPr>
        <p:spPr/>
        <p:txBody>
          <a:bodyPr/>
          <a:lstStyle/>
          <a:p>
            <a:r>
              <a:rPr lang="en-US" smtClean="0"/>
              <a:t>Data Values Table</a:t>
            </a:r>
          </a:p>
        </p:txBody>
      </p:sp>
      <p:cxnSp>
        <p:nvCxnSpPr>
          <p:cNvPr id="3" name="Straight Arrow Connector 2"/>
          <p:cNvCxnSpPr/>
          <p:nvPr/>
        </p:nvCxnSpPr>
        <p:spPr>
          <a:xfrm rot="5400000" flipH="1" flipV="1">
            <a:off x="4760913" y="3238500"/>
            <a:ext cx="2516188" cy="158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rot="10800000" flipV="1">
            <a:off x="4495800" y="4495800"/>
            <a:ext cx="1524000" cy="129540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019800" y="4495800"/>
            <a:ext cx="2516188"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38" name="TextBox 5"/>
          <p:cNvSpPr txBox="1">
            <a:spLocks noChangeArrowheads="1"/>
          </p:cNvSpPr>
          <p:nvPr/>
        </p:nvSpPr>
        <p:spPr bwMode="auto">
          <a:xfrm>
            <a:off x="7696200" y="4572000"/>
            <a:ext cx="952500" cy="369888"/>
          </a:xfrm>
          <a:prstGeom prst="rect">
            <a:avLst/>
          </a:prstGeom>
          <a:noFill/>
          <a:ln w="9525">
            <a:noFill/>
            <a:miter lim="800000"/>
            <a:headEnd/>
            <a:tailEnd/>
          </a:ln>
        </p:spPr>
        <p:txBody>
          <a:bodyPr wrap="none">
            <a:spAutoFit/>
          </a:bodyPr>
          <a:lstStyle/>
          <a:p>
            <a:r>
              <a:rPr lang="en-US">
                <a:latin typeface="Calibri" pitchFamily="34" charset="0"/>
              </a:rPr>
              <a:t>Space, S</a:t>
            </a:r>
          </a:p>
        </p:txBody>
      </p:sp>
      <p:sp>
        <p:nvSpPr>
          <p:cNvPr id="18439" name="TextBox 6"/>
          <p:cNvSpPr txBox="1">
            <a:spLocks noChangeArrowheads="1"/>
          </p:cNvSpPr>
          <p:nvPr/>
        </p:nvSpPr>
        <p:spPr bwMode="auto">
          <a:xfrm>
            <a:off x="6096000" y="2057400"/>
            <a:ext cx="865188" cy="369888"/>
          </a:xfrm>
          <a:prstGeom prst="rect">
            <a:avLst/>
          </a:prstGeom>
          <a:noFill/>
          <a:ln w="9525">
            <a:noFill/>
            <a:miter lim="800000"/>
            <a:headEnd/>
            <a:tailEnd/>
          </a:ln>
        </p:spPr>
        <p:txBody>
          <a:bodyPr wrap="none">
            <a:spAutoFit/>
          </a:bodyPr>
          <a:lstStyle/>
          <a:p>
            <a:r>
              <a:rPr lang="en-US">
                <a:latin typeface="Calibri" pitchFamily="34" charset="0"/>
              </a:rPr>
              <a:t>Time, T</a:t>
            </a:r>
          </a:p>
        </p:txBody>
      </p:sp>
      <p:sp>
        <p:nvSpPr>
          <p:cNvPr id="18440" name="TextBox 7"/>
          <p:cNvSpPr txBox="1">
            <a:spLocks noChangeArrowheads="1"/>
          </p:cNvSpPr>
          <p:nvPr/>
        </p:nvSpPr>
        <p:spPr bwMode="auto">
          <a:xfrm>
            <a:off x="4724400" y="5486400"/>
            <a:ext cx="1279525" cy="369888"/>
          </a:xfrm>
          <a:prstGeom prst="rect">
            <a:avLst/>
          </a:prstGeom>
          <a:noFill/>
          <a:ln w="9525">
            <a:noFill/>
            <a:miter lim="800000"/>
            <a:headEnd/>
            <a:tailEnd/>
          </a:ln>
        </p:spPr>
        <p:txBody>
          <a:bodyPr wrap="none">
            <a:spAutoFit/>
          </a:bodyPr>
          <a:lstStyle/>
          <a:p>
            <a:r>
              <a:rPr lang="en-US">
                <a:latin typeface="Calibri" pitchFamily="34" charset="0"/>
              </a:rPr>
              <a:t>Variables, V</a:t>
            </a:r>
          </a:p>
        </p:txBody>
      </p:sp>
      <p:cxnSp>
        <p:nvCxnSpPr>
          <p:cNvPr id="9" name="Straight Connector 8"/>
          <p:cNvCxnSpPr/>
          <p:nvPr/>
        </p:nvCxnSpPr>
        <p:spPr>
          <a:xfrm rot="5400000" flipH="1" flipV="1">
            <a:off x="6655594" y="3864769"/>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46108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9062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57800" y="38100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9800" y="3200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5105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578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532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53200" y="4495800"/>
            <a:ext cx="762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18450" name="TextBox 17"/>
          <p:cNvSpPr txBox="1">
            <a:spLocks noChangeArrowheads="1"/>
          </p:cNvSpPr>
          <p:nvPr/>
        </p:nvSpPr>
        <p:spPr bwMode="auto">
          <a:xfrm>
            <a:off x="7315200" y="4114800"/>
            <a:ext cx="285750" cy="400050"/>
          </a:xfrm>
          <a:prstGeom prst="rect">
            <a:avLst/>
          </a:prstGeom>
          <a:noFill/>
          <a:ln w="9525">
            <a:noFill/>
            <a:miter lim="800000"/>
            <a:headEnd/>
            <a:tailEnd/>
          </a:ln>
        </p:spPr>
        <p:txBody>
          <a:bodyPr wrap="none">
            <a:spAutoFit/>
          </a:bodyPr>
          <a:lstStyle/>
          <a:p>
            <a:r>
              <a:rPr lang="en-US" sz="2000">
                <a:latin typeface="Calibri" pitchFamily="34" charset="0"/>
              </a:rPr>
              <a:t>s</a:t>
            </a:r>
          </a:p>
        </p:txBody>
      </p:sp>
      <p:sp>
        <p:nvSpPr>
          <p:cNvPr id="19" name="Oval 18"/>
          <p:cNvSpPr/>
          <p:nvPr/>
        </p:nvSpPr>
        <p:spPr>
          <a:xfrm>
            <a:off x="7239000" y="4419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2" name="TextBox 19"/>
          <p:cNvSpPr txBox="1">
            <a:spLocks noChangeArrowheads="1"/>
          </p:cNvSpPr>
          <p:nvPr/>
        </p:nvSpPr>
        <p:spPr bwMode="auto">
          <a:xfrm>
            <a:off x="6019800" y="2827338"/>
            <a:ext cx="271463" cy="400050"/>
          </a:xfrm>
          <a:prstGeom prst="rect">
            <a:avLst/>
          </a:prstGeom>
          <a:noFill/>
          <a:ln w="9525">
            <a:noFill/>
            <a:miter lim="800000"/>
            <a:headEnd/>
            <a:tailEnd/>
          </a:ln>
        </p:spPr>
        <p:txBody>
          <a:bodyPr wrap="none">
            <a:spAutoFit/>
          </a:bodyPr>
          <a:lstStyle/>
          <a:p>
            <a:r>
              <a:rPr lang="en-US" sz="2000">
                <a:latin typeface="Calibri" pitchFamily="34" charset="0"/>
              </a:rPr>
              <a:t>t</a:t>
            </a:r>
          </a:p>
        </p:txBody>
      </p:sp>
      <p:sp>
        <p:nvSpPr>
          <p:cNvPr id="21" name="Oval 20"/>
          <p:cNvSpPr/>
          <p:nvPr/>
        </p:nvSpPr>
        <p:spPr>
          <a:xfrm>
            <a:off x="5943600" y="313213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4" name="TextBox 21"/>
          <p:cNvSpPr txBox="1">
            <a:spLocks noChangeArrowheads="1"/>
          </p:cNvSpPr>
          <p:nvPr/>
        </p:nvSpPr>
        <p:spPr bwMode="auto">
          <a:xfrm>
            <a:off x="4876800" y="4724400"/>
            <a:ext cx="350838"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a:t>
            </a:r>
          </a:p>
        </p:txBody>
      </p:sp>
      <p:sp>
        <p:nvSpPr>
          <p:cNvPr id="23" name="Oval 22"/>
          <p:cNvSpPr/>
          <p:nvPr/>
        </p:nvSpPr>
        <p:spPr>
          <a:xfrm>
            <a:off x="51816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6" name="TextBox 23"/>
          <p:cNvSpPr txBox="1">
            <a:spLocks noChangeArrowheads="1"/>
          </p:cNvSpPr>
          <p:nvPr/>
        </p:nvSpPr>
        <p:spPr bwMode="auto">
          <a:xfrm>
            <a:off x="6553200" y="3657600"/>
            <a:ext cx="747713"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 </a:t>
            </a:r>
            <a:r>
              <a:rPr lang="en-US">
                <a:latin typeface="Calibri" pitchFamily="34" charset="0"/>
              </a:rPr>
              <a:t>(s,t)</a:t>
            </a:r>
          </a:p>
        </p:txBody>
      </p:sp>
      <p:sp>
        <p:nvSpPr>
          <p:cNvPr id="25" name="Oval 24"/>
          <p:cNvSpPr/>
          <p:nvPr/>
        </p:nvSpPr>
        <p:spPr>
          <a:xfrm>
            <a:off x="6477000" y="3733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Arrow Connector 27"/>
          <p:cNvCxnSpPr/>
          <p:nvPr/>
        </p:nvCxnSpPr>
        <p:spPr>
          <a:xfrm rot="10800000">
            <a:off x="1752600" y="3657600"/>
            <a:ext cx="5562600" cy="83820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6"/>
          </p:cNvCxnSpPr>
          <p:nvPr/>
        </p:nvCxnSpPr>
        <p:spPr>
          <a:xfrm flipH="1" flipV="1">
            <a:off x="2133600" y="3124200"/>
            <a:ext cx="3962400" cy="84138"/>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2133600" y="3886200"/>
            <a:ext cx="3133725" cy="120015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grpSp>
        <p:nvGrpSpPr>
          <p:cNvPr id="6" name="Group 32"/>
          <p:cNvGrpSpPr/>
          <p:nvPr/>
        </p:nvGrpSpPr>
        <p:grpSpPr>
          <a:xfrm>
            <a:off x="838200" y="2590800"/>
            <a:ext cx="5638800" cy="1219200"/>
            <a:chOff x="838200" y="2590800"/>
            <a:chExt cx="5638800" cy="1219200"/>
          </a:xfrm>
        </p:grpSpPr>
        <p:cxnSp>
          <p:nvCxnSpPr>
            <p:cNvPr id="27" name="Straight Arrow Connector 26"/>
            <p:cNvCxnSpPr>
              <a:stCxn id="25" idx="2"/>
            </p:cNvCxnSpPr>
            <p:nvPr/>
          </p:nvCxnSpPr>
          <p:spPr>
            <a:xfrm rot="10800000">
              <a:off x="1752600" y="2667000"/>
              <a:ext cx="4724400" cy="1143000"/>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8200" y="2590800"/>
              <a:ext cx="86677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xmlns="" val="122474490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4" cstate="screen"/>
          <a:srcRect/>
          <a:stretch>
            <a:fillRect/>
          </a:stretch>
        </p:blipFill>
        <p:spPr bwMode="auto">
          <a:xfrm>
            <a:off x="488237" y="2158991"/>
            <a:ext cx="4137933" cy="4224876"/>
          </a:xfrm>
          <a:prstGeom prst="rect">
            <a:avLst/>
          </a:prstGeom>
          <a:noFill/>
          <a:ln w="9525">
            <a:solidFill>
              <a:schemeClr val="tx1"/>
            </a:solidFill>
            <a:miter lim="800000"/>
            <a:headEnd/>
            <a:tailEnd/>
          </a:ln>
          <a:effectLst/>
        </p:spPr>
      </p:pic>
      <p:sp>
        <p:nvSpPr>
          <p:cNvPr id="25603" name="Rectangle 3"/>
          <p:cNvSpPr>
            <a:spLocks noGrp="1" noChangeArrowheads="1"/>
          </p:cNvSpPr>
          <p:nvPr>
            <p:ph type="body" sz="half" idx="4294967295"/>
          </p:nvPr>
        </p:nvSpPr>
        <p:spPr>
          <a:xfrm>
            <a:off x="457200" y="1698174"/>
            <a:ext cx="4038600" cy="4221163"/>
          </a:xfrm>
        </p:spPr>
        <p:txBody>
          <a:bodyPr/>
          <a:lstStyle/>
          <a:p>
            <a:pPr eaLnBrk="1" hangingPunct="1"/>
            <a:r>
              <a:rPr lang="en-US" sz="2400" dirty="0" smtClean="0"/>
              <a:t>Set of </a:t>
            </a:r>
            <a:r>
              <a:rPr lang="en-US" sz="2400" dirty="0" smtClean="0">
                <a:solidFill>
                  <a:srgbClr val="0066FF"/>
                </a:solidFill>
              </a:rPr>
              <a:t>query</a:t>
            </a:r>
            <a:r>
              <a:rPr lang="en-US" sz="2400" dirty="0" smtClean="0"/>
              <a:t> functions</a:t>
            </a:r>
          </a:p>
        </p:txBody>
      </p:sp>
      <p:sp>
        <p:nvSpPr>
          <p:cNvPr id="25604" name="Rectangle 4"/>
          <p:cNvSpPr>
            <a:spLocks noGrp="1" noChangeArrowheads="1"/>
          </p:cNvSpPr>
          <p:nvPr>
            <p:ph type="body" sz="half" idx="4294967295"/>
          </p:nvPr>
        </p:nvSpPr>
        <p:spPr>
          <a:xfrm>
            <a:off x="4648200" y="1698174"/>
            <a:ext cx="4495800" cy="4221163"/>
          </a:xfrm>
        </p:spPr>
        <p:txBody>
          <a:bodyPr/>
          <a:lstStyle/>
          <a:p>
            <a:pPr eaLnBrk="1" hangingPunct="1"/>
            <a:r>
              <a:rPr lang="en-US" sz="2400" dirty="0" smtClean="0"/>
              <a:t>Returns</a:t>
            </a:r>
            <a:r>
              <a:rPr lang="en-US" sz="1800" dirty="0" smtClean="0"/>
              <a:t> </a:t>
            </a:r>
            <a:r>
              <a:rPr lang="en-US" sz="2400" dirty="0" smtClean="0"/>
              <a:t>data</a:t>
            </a:r>
            <a:r>
              <a:rPr lang="en-US" sz="1800" dirty="0" smtClean="0"/>
              <a:t> </a:t>
            </a:r>
            <a:r>
              <a:rPr lang="en-US" sz="2400" dirty="0" smtClean="0"/>
              <a:t>in</a:t>
            </a:r>
            <a:r>
              <a:rPr lang="en-US" sz="1800" dirty="0" smtClean="0"/>
              <a:t> </a:t>
            </a:r>
            <a:r>
              <a:rPr lang="en-US" sz="2400" dirty="0" err="1" smtClean="0">
                <a:solidFill>
                  <a:srgbClr val="0066FF"/>
                </a:solidFill>
              </a:rPr>
              <a:t>WaterML</a:t>
            </a:r>
            <a:endParaRPr lang="en-US" sz="2400" dirty="0" smtClean="0">
              <a:solidFill>
                <a:srgbClr val="0066FF"/>
              </a:solidFill>
            </a:endParaRPr>
          </a:p>
        </p:txBody>
      </p:sp>
      <p:pic>
        <p:nvPicPr>
          <p:cNvPr id="25606" name="Picture 6"/>
          <p:cNvPicPr>
            <a:picLocks noChangeAspect="1" noChangeArrowheads="1"/>
          </p:cNvPicPr>
          <p:nvPr/>
        </p:nvPicPr>
        <p:blipFill>
          <a:blip r:embed="rId5" cstate="screen"/>
          <a:srcRect b="12266"/>
          <a:stretch>
            <a:fillRect/>
          </a:stretch>
        </p:blipFill>
        <p:spPr bwMode="auto">
          <a:xfrm>
            <a:off x="4811486" y="2166257"/>
            <a:ext cx="3895725" cy="4223657"/>
          </a:xfrm>
          <a:prstGeom prst="rect">
            <a:avLst/>
          </a:prstGeom>
          <a:noFill/>
          <a:ln w="9525">
            <a:solidFill>
              <a:schemeClr val="tx1"/>
            </a:solidFill>
            <a:miter lim="800000"/>
            <a:headEnd/>
            <a:tailEnd/>
          </a:ln>
        </p:spPr>
      </p:pic>
      <p:sp>
        <p:nvSpPr>
          <p:cNvPr id="402439" name="Text Box 8"/>
          <p:cNvSpPr txBox="1">
            <a:spLocks noChangeArrowheads="1"/>
          </p:cNvSpPr>
          <p:nvPr/>
        </p:nvSpPr>
        <p:spPr bwMode="auto">
          <a:xfrm>
            <a:off x="3173413" y="5324021"/>
            <a:ext cx="5970587" cy="1250950"/>
          </a:xfrm>
          <a:prstGeom prst="rect">
            <a:avLst/>
          </a:prstGeom>
          <a:solidFill>
            <a:srgbClr val="0033CC"/>
          </a:solidFill>
          <a:ln w="9525" algn="ctr">
            <a:noFill/>
            <a:miter lim="800000"/>
            <a:headEnd/>
            <a:tailEnd/>
          </a:ln>
        </p:spPr>
        <p:txBody>
          <a:bodyPr lIns="274320" tIns="137160" rIns="274320" bIns="137160">
            <a:spAutoFit/>
          </a:bodyPr>
          <a:lstStyle/>
          <a:p>
            <a:pPr algn="l" rtl="0" eaLnBrk="0" fontAlgn="base" hangingPunct="0">
              <a:spcBef>
                <a:spcPct val="0"/>
              </a:spcBef>
              <a:spcAft>
                <a:spcPct val="0"/>
              </a:spcAft>
            </a:pPr>
            <a:r>
              <a:rPr lang="en-US" sz="1600" b="1" i="1" kern="1200" dirty="0">
                <a:solidFill>
                  <a:srgbClr val="FFFF66"/>
                </a:solidFill>
                <a:latin typeface="Helvetica" pitchFamily="34" charset="0"/>
                <a:ea typeface="+mn-ea"/>
                <a:cs typeface="+mn-cs"/>
              </a:rPr>
              <a:t>NWIS Daily Values (discharge), NWIS Ground Water, NWIS Unit Values (real time), NWIS Instantaneous Irregular Data, EPA STORET, NCDC ASOS, DAYMET, MODIS, NAM12K, USGS SNOTEL, ODM (multiple sites)</a:t>
            </a:r>
          </a:p>
        </p:txBody>
      </p:sp>
      <p:sp>
        <p:nvSpPr>
          <p:cNvPr id="25608"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pPr algn="l" rtl="0" fontAlgn="base">
              <a:spcBef>
                <a:spcPct val="0"/>
              </a:spcBef>
              <a:spcAft>
                <a:spcPct val="0"/>
              </a:spcAft>
            </a:pPr>
            <a:r>
              <a:rPr lang="en-US" kern="1200">
                <a:solidFill>
                  <a:srgbClr val="7F7F7F"/>
                </a:solidFill>
                <a:latin typeface="Arial" pitchFamily="34" charset="0"/>
                <a:ea typeface="+mn-ea"/>
                <a:cs typeface="+mn-cs"/>
              </a:rPr>
              <a:t>Slide from David Valentine</a:t>
            </a:r>
          </a:p>
        </p:txBody>
      </p:sp>
      <p:sp>
        <p:nvSpPr>
          <p:cNvPr id="9" name="Rectangle 7"/>
          <p:cNvSpPr txBox="1">
            <a:spLocks noChangeArrowheads="1"/>
          </p:cNvSpPr>
          <p:nvPr/>
        </p:nvSpPr>
        <p:spPr>
          <a:xfrm>
            <a:off x="458788" y="144009"/>
            <a:ext cx="8228012" cy="694191"/>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chemeClr val="tx2"/>
                </a:solidFill>
                <a:effectLst/>
                <a:uLnTx/>
                <a:uFillTx/>
                <a:latin typeface="+mj-lt"/>
                <a:ea typeface="+mj-ea"/>
                <a:cs typeface="+mj-cs"/>
              </a:rPr>
              <a:t>Data Publication: </a:t>
            </a:r>
            <a:r>
              <a:rPr kumimoji="0" lang="en-US" sz="3200" b="0" i="0" u="none" strike="noStrike" kern="0" cap="none" spc="0" normalizeH="0" baseline="0" noProof="0" dirty="0" err="1" smtClean="0">
                <a:ln>
                  <a:noFill/>
                </a:ln>
                <a:solidFill>
                  <a:schemeClr val="tx2"/>
                </a:solidFill>
                <a:effectLst/>
                <a:uLnTx/>
                <a:uFillTx/>
                <a:latin typeface="+mj-lt"/>
                <a:ea typeface="+mj-ea"/>
                <a:cs typeface="+mj-cs"/>
              </a:rPr>
              <a:t>WaterML</a:t>
            </a:r>
            <a:r>
              <a:rPr kumimoji="0" lang="en-US" sz="3200" b="0" i="0" u="none" strike="noStrike" kern="0" cap="none" spc="0" normalizeH="0" baseline="0" noProof="0" dirty="0" smtClean="0">
                <a:ln>
                  <a:noFill/>
                </a:ln>
                <a:solidFill>
                  <a:schemeClr val="tx2"/>
                </a:solidFill>
                <a:effectLst/>
                <a:uLnTx/>
                <a:uFillTx/>
                <a:latin typeface="+mj-lt"/>
                <a:ea typeface="+mj-ea"/>
                <a:cs typeface="+mj-cs"/>
              </a:rPr>
              <a:t> and WaterOneFlow</a:t>
            </a:r>
          </a:p>
        </p:txBody>
      </p:sp>
      <p:sp>
        <p:nvSpPr>
          <p:cNvPr id="10" name="Text Box 33"/>
          <p:cNvSpPr txBox="1">
            <a:spLocks noChangeArrowheads="1"/>
          </p:cNvSpPr>
          <p:nvPr/>
        </p:nvSpPr>
        <p:spPr bwMode="auto">
          <a:xfrm>
            <a:off x="587829" y="838200"/>
            <a:ext cx="8286750" cy="822325"/>
          </a:xfrm>
          <a:prstGeom prst="rect">
            <a:avLst/>
          </a:prstGeom>
          <a:noFill/>
          <a:ln w="9525" algn="ctr">
            <a:noFill/>
            <a:miter lim="800000"/>
            <a:headEnd/>
            <a:tailEnd/>
          </a:ln>
        </p:spPr>
        <p:txBody>
          <a:bodyPr wrap="none" lIns="91430" tIns="45715" rIns="91430" bIns="45715">
            <a:spAutoFit/>
          </a:bodyPr>
          <a:lstStyle/>
          <a:p>
            <a:pPr algn="ctr" defTabSz="457200"/>
            <a:r>
              <a:rPr lang="en-US" sz="2400" dirty="0" err="1">
                <a:solidFill>
                  <a:srgbClr val="0066FF"/>
                </a:solidFill>
                <a:ea typeface="Arial Unicode MS" pitchFamily="34" charset="-128"/>
                <a:cs typeface="Arial Unicode MS" pitchFamily="34" charset="-128"/>
              </a:rPr>
              <a:t>WaterML</a:t>
            </a:r>
            <a:r>
              <a:rPr lang="en-US" sz="2400" dirty="0">
                <a:solidFill>
                  <a:srgbClr val="000000"/>
                </a:solidFill>
                <a:ea typeface="Arial Unicode MS" pitchFamily="34" charset="-128"/>
                <a:cs typeface="Arial Unicode MS" pitchFamily="34" charset="-128"/>
              </a:rPr>
              <a:t> is an XML language for communicating water data</a:t>
            </a:r>
          </a:p>
          <a:p>
            <a:pPr algn="ctr" defTabSz="457200"/>
            <a:r>
              <a:rPr lang="en-US" sz="2400" dirty="0" err="1">
                <a:solidFill>
                  <a:srgbClr val="0066FF"/>
                </a:solidFill>
                <a:ea typeface="Arial Unicode MS" pitchFamily="34" charset="-128"/>
                <a:cs typeface="Arial Unicode MS" pitchFamily="34" charset="-128"/>
              </a:rPr>
              <a:t>WaterOneFlow</a:t>
            </a:r>
            <a:r>
              <a:rPr lang="en-US" sz="2400" dirty="0">
                <a:solidFill>
                  <a:srgbClr val="000000"/>
                </a:solidFill>
                <a:ea typeface="Arial Unicode MS" pitchFamily="34" charset="-128"/>
                <a:cs typeface="Arial Unicode MS" pitchFamily="34" charset="-128"/>
              </a:rPr>
              <a:t> is a set of web services based on </a:t>
            </a:r>
            <a:r>
              <a:rPr lang="en-US" sz="2400" dirty="0" err="1">
                <a:solidFill>
                  <a:srgbClr val="000000"/>
                </a:solidFill>
                <a:ea typeface="Arial Unicode MS" pitchFamily="34" charset="-128"/>
                <a:cs typeface="Arial Unicode MS" pitchFamily="34" charset="-128"/>
              </a:rPr>
              <a:t>WaterML</a:t>
            </a:r>
            <a:endParaRPr lang="en-US" sz="2400" dirty="0">
              <a:solidFill>
                <a:srgbClr val="000000"/>
              </a:solidFill>
              <a:ea typeface="Arial Unicode MS" pitchFamily="34" charset="-128"/>
              <a:cs typeface="Arial Unicode MS" pitchFamily="34" charset="-128"/>
            </a:endParaRPr>
          </a:p>
        </p:txBody>
      </p:sp>
    </p:spTree>
    <p:custDataLst>
      <p:tags r:id="rId1"/>
    </p:custDataLst>
    <p:extLst>
      <p:ext uri="{BB962C8B-B14F-4D97-AF65-F5344CB8AC3E}">
        <p14:creationId xmlns:p14="http://schemas.microsoft.com/office/powerpoint/2010/main" xmlns="" val="3491346552"/>
      </p:ext>
    </p:extLst>
  </p:cSld>
  <p:clrMapOvr>
    <a:masterClrMapping/>
  </p:clrMapOvr>
  <p:transition advTm="12516"/>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screen"/>
          <a:srcRect/>
          <a:stretch>
            <a:fillRect/>
          </a:stretch>
        </p:blipFill>
        <p:spPr bwMode="auto">
          <a:xfrm>
            <a:off x="5029200" y="1981200"/>
            <a:ext cx="3225641" cy="2253615"/>
          </a:xfrm>
          <a:prstGeom prst="rect">
            <a:avLst/>
          </a:prstGeom>
          <a:noFill/>
          <a:ln w="9525">
            <a:noFill/>
            <a:miter lim="800000"/>
            <a:headEnd/>
            <a:tailEnd/>
          </a:ln>
          <a:effectLst/>
        </p:spPr>
      </p:pic>
      <p:sp>
        <p:nvSpPr>
          <p:cNvPr id="2" name="Title 1"/>
          <p:cNvSpPr>
            <a:spLocks noGrp="1"/>
          </p:cNvSpPr>
          <p:nvPr>
            <p:ph type="title"/>
          </p:nvPr>
        </p:nvSpPr>
        <p:spPr>
          <a:xfrm>
            <a:off x="457200" y="-76200"/>
            <a:ext cx="8229600" cy="1143000"/>
          </a:xfrm>
        </p:spPr>
        <p:txBody>
          <a:bodyPr/>
          <a:lstStyle/>
          <a:p>
            <a:r>
              <a:rPr lang="en-US" dirty="0" smtClean="0"/>
              <a:t>Getting Water Data (the old way)</a:t>
            </a:r>
            <a:endParaRPr lang="en-US" dirty="0"/>
          </a:p>
        </p:txBody>
      </p:sp>
      <p:pic>
        <p:nvPicPr>
          <p:cNvPr id="1026" name="Picture 2"/>
          <p:cNvPicPr>
            <a:picLocks noChangeAspect="1" noChangeArrowheads="1"/>
          </p:cNvPicPr>
          <p:nvPr/>
        </p:nvPicPr>
        <p:blipFill>
          <a:blip r:embed="rId4" cstate="screen"/>
          <a:srcRect/>
          <a:stretch>
            <a:fillRect/>
          </a:stretch>
        </p:blipFill>
        <p:spPr bwMode="auto">
          <a:xfrm>
            <a:off x="152400" y="1981200"/>
            <a:ext cx="3485674" cy="2798445"/>
          </a:xfrm>
          <a:prstGeom prst="rect">
            <a:avLst/>
          </a:prstGeom>
          <a:noFill/>
          <a:ln w="9525">
            <a:noFill/>
            <a:miter lim="800000"/>
            <a:headEnd/>
            <a:tailEnd/>
          </a:ln>
          <a:effectLst/>
        </p:spPr>
      </p:pic>
      <p:sp>
        <p:nvSpPr>
          <p:cNvPr id="5" name="TextBox 4"/>
          <p:cNvSpPr txBox="1"/>
          <p:nvPr/>
        </p:nvSpPr>
        <p:spPr>
          <a:xfrm>
            <a:off x="1066800" y="1295400"/>
            <a:ext cx="2238498" cy="369332"/>
          </a:xfrm>
          <a:prstGeom prst="rect">
            <a:avLst/>
          </a:prstGeom>
          <a:noFill/>
        </p:spPr>
        <p:txBody>
          <a:bodyPr wrap="none" rtlCol="0">
            <a:spAutoFit/>
          </a:bodyPr>
          <a:lstStyle/>
          <a:p>
            <a:r>
              <a:rPr lang="en-US" dirty="0" smtClean="0"/>
              <a:t>Different Query Pages</a:t>
            </a:r>
            <a:endParaRPr lang="en-US" dirty="0"/>
          </a:p>
        </p:txBody>
      </p:sp>
      <p:sp>
        <p:nvSpPr>
          <p:cNvPr id="6" name="TextBox 5"/>
          <p:cNvSpPr txBox="1"/>
          <p:nvPr/>
        </p:nvSpPr>
        <p:spPr>
          <a:xfrm>
            <a:off x="5181600" y="1295400"/>
            <a:ext cx="2688557" cy="369332"/>
          </a:xfrm>
          <a:prstGeom prst="rect">
            <a:avLst/>
          </a:prstGeom>
          <a:noFill/>
        </p:spPr>
        <p:txBody>
          <a:bodyPr wrap="none" rtlCol="0">
            <a:spAutoFit/>
          </a:bodyPr>
          <a:lstStyle/>
          <a:p>
            <a:r>
              <a:rPr lang="en-US" dirty="0" smtClean="0"/>
              <a:t>Different Query Responses</a:t>
            </a:r>
            <a:endParaRPr lang="en-US" dirty="0"/>
          </a:p>
        </p:txBody>
      </p:sp>
      <p:pic>
        <p:nvPicPr>
          <p:cNvPr id="1027" name="Picture 3"/>
          <p:cNvPicPr>
            <a:picLocks noChangeAspect="1" noChangeArrowheads="1"/>
          </p:cNvPicPr>
          <p:nvPr/>
        </p:nvPicPr>
        <p:blipFill>
          <a:blip r:embed="rId5" cstate="screen"/>
          <a:srcRect/>
          <a:stretch>
            <a:fillRect/>
          </a:stretch>
        </p:blipFill>
        <p:spPr bwMode="auto">
          <a:xfrm>
            <a:off x="1143000" y="3429000"/>
            <a:ext cx="3505200" cy="2814121"/>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screen"/>
          <a:srcRect/>
          <a:stretch>
            <a:fillRect/>
          </a:stretch>
        </p:blipFill>
        <p:spPr bwMode="auto">
          <a:xfrm>
            <a:off x="5715000" y="4038600"/>
            <a:ext cx="3225641" cy="2253615"/>
          </a:xfrm>
          <a:prstGeom prst="rect">
            <a:avLst/>
          </a:prstGeom>
          <a:noFill/>
          <a:ln w="9525">
            <a:noFill/>
            <a:miter lim="800000"/>
            <a:headEnd/>
            <a:tailEnd/>
          </a:ln>
          <a:effectLst/>
        </p:spPr>
      </p:pic>
    </p:spTree>
    <p:extLst>
      <p:ext uri="{BB962C8B-B14F-4D97-AF65-F5344CB8AC3E}">
        <p14:creationId xmlns:p14="http://schemas.microsoft.com/office/powerpoint/2010/main" xmlns="" val="19912802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2540</TotalTime>
  <Words>1454</Words>
  <Application>Microsoft Office PowerPoint</Application>
  <PresentationFormat>On-screen Show (4:3)</PresentationFormat>
  <Paragraphs>260</Paragraphs>
  <Slides>38</Slides>
  <Notes>17</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HydroDesktop: An Open Source GIS-Based Platform for Hydrologic Data Discovery, Visualization, and Analysis</vt:lpstr>
      <vt:lpstr>What is HIS?</vt:lpstr>
      <vt:lpstr>Slide 3</vt:lpstr>
      <vt:lpstr>Point Water Observations Time Series</vt:lpstr>
      <vt:lpstr>The Data Cube – “what-where-when”</vt:lpstr>
      <vt:lpstr>Observations Data Model</vt:lpstr>
      <vt:lpstr>Data Values Table</vt:lpstr>
      <vt:lpstr>Slide 8</vt:lpstr>
      <vt:lpstr>Getting Water Data (the old way)</vt:lpstr>
      <vt:lpstr>HIS Server</vt:lpstr>
      <vt:lpstr>Slide 11</vt:lpstr>
      <vt:lpstr>Where does HydroDesktop Fit in HIS</vt:lpstr>
      <vt:lpstr>Slide 13</vt:lpstr>
      <vt:lpstr>Slide 14</vt:lpstr>
      <vt:lpstr>CZO Data System Overview</vt:lpstr>
      <vt:lpstr>Slide 16</vt:lpstr>
      <vt:lpstr>How Open Source Works</vt:lpstr>
      <vt:lpstr>Slide 18</vt:lpstr>
      <vt:lpstr>Slide 19</vt:lpstr>
      <vt:lpstr>Slide 20</vt:lpstr>
      <vt:lpstr>Slide 21</vt:lpstr>
      <vt:lpstr>Slide 22</vt:lpstr>
      <vt:lpstr>Slide 23</vt:lpstr>
      <vt:lpstr>Slide 24</vt:lpstr>
      <vt:lpstr>Slide 25</vt:lpstr>
      <vt:lpstr>HydroDesktop GIS Capabilities</vt:lpstr>
      <vt:lpstr>HydroDesktop Data Search</vt:lpstr>
      <vt:lpstr>HydroDesktop Data search – select region</vt:lpstr>
      <vt:lpstr>HydroDesktop Data search – select keywords</vt:lpstr>
      <vt:lpstr>HydroDesktop Data search – download results</vt:lpstr>
      <vt:lpstr>Graphing Capabilities</vt:lpstr>
      <vt:lpstr>Slide 32</vt:lpstr>
      <vt:lpstr>HydroDesktop Plug-in Development</vt:lpstr>
      <vt:lpstr>OpenMI HydroModeler</vt:lpstr>
      <vt:lpstr>OLAP Data Cube Reanalysis and visualization:</vt:lpstr>
      <vt:lpstr>Slide 36</vt:lpstr>
      <vt:lpstr>Future: Integrated Time Series Modeling + GIS Environment</vt:lpstr>
      <vt:lpstr>HydroDesktop: An Open Source GIS-Based Platform for Hydrologic Data Discovery, Visualization, and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Stations</dc:title>
  <dc:creator>Dan</dc:creator>
  <cp:lastModifiedBy>dan</cp:lastModifiedBy>
  <cp:revision>274</cp:revision>
  <dcterms:created xsi:type="dcterms:W3CDTF">2006-08-16T00:00:00Z</dcterms:created>
  <dcterms:modified xsi:type="dcterms:W3CDTF">2010-09-20T22:16:42Z</dcterms:modified>
</cp:coreProperties>
</file>